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2"/>
  </p:notesMasterIdLst>
  <p:handoutMasterIdLst>
    <p:handoutMasterId r:id="rId23"/>
  </p:handoutMasterIdLst>
  <p:sldIdLst>
    <p:sldId id="256" r:id="rId2"/>
    <p:sldId id="267" r:id="rId3"/>
    <p:sldId id="277" r:id="rId4"/>
    <p:sldId id="257" r:id="rId5"/>
    <p:sldId id="258" r:id="rId6"/>
    <p:sldId id="261" r:id="rId7"/>
    <p:sldId id="260" r:id="rId8"/>
    <p:sldId id="268" r:id="rId9"/>
    <p:sldId id="263" r:id="rId10"/>
    <p:sldId id="259" r:id="rId11"/>
    <p:sldId id="264" r:id="rId12"/>
    <p:sldId id="276" r:id="rId13"/>
    <p:sldId id="262" r:id="rId14"/>
    <p:sldId id="279" r:id="rId15"/>
    <p:sldId id="265" r:id="rId16"/>
    <p:sldId id="271" r:id="rId17"/>
    <p:sldId id="269" r:id="rId18"/>
    <p:sldId id="266" r:id="rId19"/>
    <p:sldId id="278" r:id="rId20"/>
    <p:sldId id="270" r:id="rId21"/>
  </p:sldIdLst>
  <p:sldSz cx="9144000" cy="6858000" type="screen4x3"/>
  <p:notesSz cx="6735763" cy="98663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仲律子" initials="仲律子" lastIdx="1" clrIdx="0">
    <p:extLst>
      <p:ext uri="{19B8F6BF-5375-455C-9EA6-DF929625EA0E}">
        <p15:presenceInfo xmlns:p15="http://schemas.microsoft.com/office/powerpoint/2012/main" userId="5f9f27f8d6de64aa"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533" autoAdjust="0"/>
    <p:restoredTop sz="79228" autoAdjust="0"/>
  </p:normalViewPr>
  <p:slideViewPr>
    <p:cSldViewPr snapToGrid="0">
      <p:cViewPr varScale="1">
        <p:scale>
          <a:sx n="67" d="100"/>
          <a:sy n="67" d="100"/>
        </p:scale>
        <p:origin x="632" y="18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19413" cy="4953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14763" y="0"/>
            <a:ext cx="2919412" cy="495300"/>
          </a:xfrm>
          <a:prstGeom prst="rect">
            <a:avLst/>
          </a:prstGeom>
        </p:spPr>
        <p:txBody>
          <a:bodyPr vert="horz" lIns="91440" tIns="45720" rIns="91440" bIns="45720" rtlCol="0"/>
          <a:lstStyle>
            <a:lvl1pPr algn="r">
              <a:defRPr sz="1200"/>
            </a:lvl1pPr>
          </a:lstStyle>
          <a:p>
            <a:fld id="{78C96CC7-2203-43EC-A948-9B40BE3B4977}" type="datetimeFigureOut">
              <a:rPr kumimoji="1" lang="ja-JP" altLang="en-US" smtClean="0"/>
              <a:t>2018/3/11</a:t>
            </a:fld>
            <a:endParaRPr kumimoji="1" lang="ja-JP" altLang="en-US"/>
          </a:p>
        </p:txBody>
      </p:sp>
      <p:sp>
        <p:nvSpPr>
          <p:cNvPr id="4" name="フッター プレースホルダー 3"/>
          <p:cNvSpPr>
            <a:spLocks noGrp="1"/>
          </p:cNvSpPr>
          <p:nvPr>
            <p:ph type="ftr" sz="quarter" idx="2"/>
          </p:nvPr>
        </p:nvSpPr>
        <p:spPr>
          <a:xfrm>
            <a:off x="0" y="9371013"/>
            <a:ext cx="2919413" cy="495300"/>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14763" y="9371013"/>
            <a:ext cx="2919412" cy="495300"/>
          </a:xfrm>
          <a:prstGeom prst="rect">
            <a:avLst/>
          </a:prstGeom>
        </p:spPr>
        <p:txBody>
          <a:bodyPr vert="horz" lIns="91440" tIns="45720" rIns="91440" bIns="45720" rtlCol="0" anchor="b"/>
          <a:lstStyle>
            <a:lvl1pPr algn="r">
              <a:defRPr sz="1200"/>
            </a:lvl1pPr>
          </a:lstStyle>
          <a:p>
            <a:fld id="{1F0934D6-3BA0-4555-BF6C-AD52B7C8FA48}" type="slidenum">
              <a:rPr kumimoji="1" lang="ja-JP" altLang="en-US" smtClean="0"/>
              <a:t>‹#›</a:t>
            </a:fld>
            <a:endParaRPr kumimoji="1" lang="ja-JP" altLang="en-US"/>
          </a:p>
        </p:txBody>
      </p:sp>
    </p:spTree>
    <p:extLst>
      <p:ext uri="{BB962C8B-B14F-4D97-AF65-F5344CB8AC3E}">
        <p14:creationId xmlns:p14="http://schemas.microsoft.com/office/powerpoint/2010/main" val="232455172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19413" cy="4953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14763" y="0"/>
            <a:ext cx="2919412" cy="495300"/>
          </a:xfrm>
          <a:prstGeom prst="rect">
            <a:avLst/>
          </a:prstGeom>
        </p:spPr>
        <p:txBody>
          <a:bodyPr vert="horz" lIns="91440" tIns="45720" rIns="91440" bIns="45720" rtlCol="0"/>
          <a:lstStyle>
            <a:lvl1pPr algn="r">
              <a:defRPr sz="1200"/>
            </a:lvl1pPr>
          </a:lstStyle>
          <a:p>
            <a:fld id="{10DA6917-CD0D-4B20-AB8A-4AE7A3181E25}" type="datetimeFigureOut">
              <a:rPr kumimoji="1" lang="ja-JP" altLang="en-US" smtClean="0"/>
              <a:t>2018/3/11</a:t>
            </a:fld>
            <a:endParaRPr kumimoji="1" lang="ja-JP" altLang="en-US"/>
          </a:p>
        </p:txBody>
      </p:sp>
      <p:sp>
        <p:nvSpPr>
          <p:cNvPr id="4" name="スライド イメージ プレースホルダー 3"/>
          <p:cNvSpPr>
            <a:spLocks noGrp="1" noRot="1" noChangeAspect="1"/>
          </p:cNvSpPr>
          <p:nvPr>
            <p:ph type="sldImg" idx="2"/>
          </p:nvPr>
        </p:nvSpPr>
        <p:spPr>
          <a:xfrm>
            <a:off x="1147763" y="1233488"/>
            <a:ext cx="4440237" cy="3328987"/>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73100" y="4748213"/>
            <a:ext cx="5389563" cy="3884612"/>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371013"/>
            <a:ext cx="2919413" cy="49530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14763" y="9371013"/>
            <a:ext cx="2919412" cy="495300"/>
          </a:xfrm>
          <a:prstGeom prst="rect">
            <a:avLst/>
          </a:prstGeom>
        </p:spPr>
        <p:txBody>
          <a:bodyPr vert="horz" lIns="91440" tIns="45720" rIns="91440" bIns="45720" rtlCol="0" anchor="b"/>
          <a:lstStyle>
            <a:lvl1pPr algn="r">
              <a:defRPr sz="1200"/>
            </a:lvl1pPr>
          </a:lstStyle>
          <a:p>
            <a:fld id="{62673595-8ED1-4169-8E12-1D52C6BC05B3}" type="slidenum">
              <a:rPr kumimoji="1" lang="ja-JP" altLang="en-US" smtClean="0"/>
              <a:t>‹#›</a:t>
            </a:fld>
            <a:endParaRPr kumimoji="1" lang="ja-JP" altLang="en-US"/>
          </a:p>
        </p:txBody>
      </p:sp>
    </p:spTree>
    <p:extLst>
      <p:ext uri="{BB962C8B-B14F-4D97-AF65-F5344CB8AC3E}">
        <p14:creationId xmlns:p14="http://schemas.microsoft.com/office/powerpoint/2010/main" val="3976363441"/>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7763" y="1233488"/>
            <a:ext cx="4440237" cy="3328987"/>
          </a:xfrm>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［ライフプランって何だろう？　ねらい］</a:t>
            </a:r>
            <a:endParaRPr kumimoji="1" lang="en-US" altLang="ja-JP" dirty="0"/>
          </a:p>
          <a:p>
            <a:r>
              <a:rPr kumimoji="1" lang="en-US" altLang="ja-JP" dirty="0"/>
              <a:t>1. </a:t>
            </a:r>
            <a:r>
              <a:rPr kumimoji="1" lang="ja-JP" altLang="en-US" dirty="0"/>
              <a:t>これからの人生を考えて、自分のライフプランを実際に立ててみることを目標とする。</a:t>
            </a:r>
            <a:endParaRPr kumimoji="1" lang="en-US" altLang="ja-JP" dirty="0"/>
          </a:p>
          <a:p>
            <a:r>
              <a:rPr kumimoji="1" lang="en-US" altLang="ja-JP" dirty="0"/>
              <a:t>2. </a:t>
            </a:r>
            <a:r>
              <a:rPr kumimoji="1" lang="ja-JP" altLang="en-US" dirty="0"/>
              <a:t>ライフイベントと「生きがい・健康・経済生活」の</a:t>
            </a:r>
            <a:r>
              <a:rPr kumimoji="1" lang="en-US" altLang="ja-JP" dirty="0"/>
              <a:t>3</a:t>
            </a:r>
            <a:r>
              <a:rPr kumimoji="1" lang="ja-JP" altLang="en-US" dirty="0" err="1"/>
              <a:t>つの</a:t>
            </a:r>
            <a:r>
              <a:rPr kumimoji="1" lang="ja-JP" altLang="en-US" dirty="0"/>
              <a:t>テーマを考えながらライフプランを作成する。</a:t>
            </a:r>
            <a:endParaRPr kumimoji="1" lang="en-US" altLang="ja-JP" dirty="0"/>
          </a:p>
          <a:p>
            <a:endParaRPr kumimoji="1" lang="en-US" altLang="ja-JP" dirty="0"/>
          </a:p>
        </p:txBody>
      </p:sp>
      <p:sp>
        <p:nvSpPr>
          <p:cNvPr id="4" name="スライド番号プレースホルダー 3"/>
          <p:cNvSpPr>
            <a:spLocks noGrp="1"/>
          </p:cNvSpPr>
          <p:nvPr>
            <p:ph type="sldNum" sz="quarter" idx="10"/>
          </p:nvPr>
        </p:nvSpPr>
        <p:spPr/>
        <p:txBody>
          <a:bodyPr/>
          <a:lstStyle/>
          <a:p>
            <a:fld id="{62673595-8ED1-4169-8E12-1D52C6BC05B3}" type="slidenum">
              <a:rPr kumimoji="1" lang="ja-JP" altLang="en-US" smtClean="0"/>
              <a:t>1</a:t>
            </a:fld>
            <a:endParaRPr kumimoji="1" lang="ja-JP" altLang="en-US"/>
          </a:p>
        </p:txBody>
      </p:sp>
    </p:spTree>
    <p:extLst>
      <p:ext uri="{BB962C8B-B14F-4D97-AF65-F5344CB8AC3E}">
        <p14:creationId xmlns:p14="http://schemas.microsoft.com/office/powerpoint/2010/main" val="25049455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7763" y="1233488"/>
            <a:ext cx="4440237" cy="3328987"/>
          </a:xfrm>
        </p:spPr>
      </p:sp>
      <p:sp>
        <p:nvSpPr>
          <p:cNvPr id="3" name="ノート プレースホルダー 2"/>
          <p:cNvSpPr>
            <a:spLocks noGrp="1"/>
          </p:cNvSpPr>
          <p:nvPr>
            <p:ph type="body" idx="1"/>
          </p:nvPr>
        </p:nvSpPr>
        <p:spPr/>
        <p:txBody>
          <a:bodyPr/>
          <a:lstStyle/>
          <a:p>
            <a:r>
              <a:rPr kumimoji="1" lang="ja-JP" altLang="en-US" dirty="0"/>
              <a:t>［口述例</a:t>
            </a:r>
            <a:r>
              <a:rPr kumimoji="1" lang="ja-JP" altLang="en-US" sz="1200" kern="1200" dirty="0">
                <a:solidFill>
                  <a:schemeClr val="tx1"/>
                </a:solidFill>
                <a:latin typeface="+mj-ea"/>
                <a:ea typeface="+mn-ea"/>
                <a:cs typeface="+mn-cs"/>
              </a:rPr>
              <a:t>：</a:t>
            </a:r>
            <a:r>
              <a:rPr kumimoji="1" lang="en-US" altLang="ja-JP" sz="1200" kern="1200" dirty="0">
                <a:solidFill>
                  <a:schemeClr val="tx1"/>
                </a:solidFill>
                <a:latin typeface="+mj-ea"/>
                <a:ea typeface="+mn-ea"/>
                <a:cs typeface="+mn-cs"/>
              </a:rPr>
              <a:t>2</a:t>
            </a:r>
            <a:r>
              <a:rPr kumimoji="1" lang="ja-JP" altLang="en-US" sz="1200" kern="1200" dirty="0">
                <a:solidFill>
                  <a:schemeClr val="tx1"/>
                </a:solidFill>
                <a:latin typeface="+mj-ea"/>
                <a:ea typeface="+mn-ea"/>
                <a:cs typeface="+mn-cs"/>
              </a:rPr>
              <a:t>分</a:t>
            </a:r>
            <a:r>
              <a:rPr kumimoji="1" lang="ja-JP" altLang="en-US" dirty="0"/>
              <a:t>］</a:t>
            </a:r>
            <a:endParaRPr kumimoji="1" lang="en-US" altLang="ja-JP" dirty="0"/>
          </a:p>
          <a:p>
            <a:r>
              <a:rPr kumimoji="1" lang="ja-JP" altLang="en-US" dirty="0"/>
              <a:t>ライフプランを作る前に、まずは自分自身がどう生きたいかを考えることが大切です。</a:t>
            </a:r>
            <a:endParaRPr kumimoji="1" lang="en-US" altLang="ja-JP" dirty="0"/>
          </a:p>
          <a:p>
            <a:r>
              <a:rPr kumimoji="1" lang="ja-JP" altLang="en-US" dirty="0"/>
              <a:t>例えば、結婚をするのかしないのか、子どもを持つのか持たないのか、会社員になるのか自営業者になるのか・・・。</a:t>
            </a:r>
            <a:endParaRPr kumimoji="1" lang="en-US" altLang="ja-JP" dirty="0"/>
          </a:p>
          <a:p>
            <a:r>
              <a:rPr kumimoji="1" lang="ja-JP" altLang="en-US" dirty="0"/>
              <a:t>これらは皆が同じではありません。人それぞれ違う生き方があります。</a:t>
            </a:r>
            <a:endParaRPr kumimoji="1" lang="en-US" altLang="ja-JP" dirty="0"/>
          </a:p>
          <a:p>
            <a:r>
              <a:rPr kumimoji="1" lang="ja-JP" altLang="en-US" dirty="0"/>
              <a:t>そして、その生き方には、人それぞれの価値観や夢が反映されるのです。</a:t>
            </a:r>
            <a:endParaRPr kumimoji="1" lang="en-US" altLang="ja-JP" dirty="0"/>
          </a:p>
          <a:p>
            <a:endParaRPr kumimoji="1" lang="en-US" altLang="ja-JP" dirty="0"/>
          </a:p>
          <a:p>
            <a:r>
              <a:rPr kumimoji="1" lang="ja-JP" altLang="en-US" dirty="0"/>
              <a:t>さて、あなたの夢は何でしょうか？</a:t>
            </a:r>
            <a:endParaRPr kumimoji="1" lang="en-US" altLang="ja-JP" dirty="0"/>
          </a:p>
        </p:txBody>
      </p:sp>
      <p:sp>
        <p:nvSpPr>
          <p:cNvPr id="4" name="スライド番号プレースホルダー 3"/>
          <p:cNvSpPr>
            <a:spLocks noGrp="1"/>
          </p:cNvSpPr>
          <p:nvPr>
            <p:ph type="sldNum" sz="quarter" idx="10"/>
          </p:nvPr>
        </p:nvSpPr>
        <p:spPr/>
        <p:txBody>
          <a:bodyPr/>
          <a:lstStyle/>
          <a:p>
            <a:fld id="{62673595-8ED1-4169-8E12-1D52C6BC05B3}" type="slidenum">
              <a:rPr kumimoji="1" lang="ja-JP" altLang="en-US" smtClean="0"/>
              <a:t>10</a:t>
            </a:fld>
            <a:endParaRPr kumimoji="1" lang="ja-JP" altLang="en-US"/>
          </a:p>
        </p:txBody>
      </p:sp>
    </p:spTree>
    <p:extLst>
      <p:ext uri="{BB962C8B-B14F-4D97-AF65-F5344CB8AC3E}">
        <p14:creationId xmlns:p14="http://schemas.microsoft.com/office/powerpoint/2010/main" val="42555377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7763" y="1233488"/>
            <a:ext cx="4440237" cy="3328987"/>
          </a:xfrm>
        </p:spPr>
      </p:sp>
      <p:sp>
        <p:nvSpPr>
          <p:cNvPr id="3" name="ノート プレースホルダー 2"/>
          <p:cNvSpPr>
            <a:spLocks noGrp="1"/>
          </p:cNvSpPr>
          <p:nvPr>
            <p:ph type="body" idx="1"/>
          </p:nvPr>
        </p:nvSpPr>
        <p:spPr/>
        <p:txBody>
          <a:bodyPr/>
          <a:lstStyle/>
          <a:p>
            <a:r>
              <a:rPr kumimoji="1" lang="en-US" altLang="ja-JP" dirty="0"/>
              <a:t>【</a:t>
            </a:r>
            <a:r>
              <a:rPr kumimoji="1" lang="ja-JP" altLang="en-US" dirty="0"/>
              <a:t>ワーク</a:t>
            </a:r>
            <a:r>
              <a:rPr kumimoji="1" lang="en-US" altLang="ja-JP" dirty="0"/>
              <a:t>2</a:t>
            </a:r>
            <a:r>
              <a:rPr kumimoji="1" lang="ja-JP" altLang="en-US" dirty="0"/>
              <a:t>（個人ワーク）</a:t>
            </a:r>
            <a:r>
              <a:rPr kumimoji="1" lang="en-US" altLang="ja-JP" dirty="0"/>
              <a:t>】</a:t>
            </a:r>
          </a:p>
          <a:p>
            <a:endParaRPr kumimoji="1" lang="en-US" altLang="ja-JP" dirty="0"/>
          </a:p>
          <a:p>
            <a:r>
              <a:rPr kumimoji="1" lang="ja-JP" altLang="en-US" dirty="0"/>
              <a:t>［口述例］</a:t>
            </a:r>
            <a:endParaRPr kumimoji="1" lang="en-US" altLang="ja-JP" dirty="0"/>
          </a:p>
          <a:p>
            <a:r>
              <a:rPr kumimoji="1" lang="ja-JP" altLang="en-US" dirty="0"/>
              <a:t>まず、これからの夢を考える前に、これまでどんな夢があったのかを、これまでの自分を振り返ることによって、思い出してもらいたいと思います。</a:t>
            </a:r>
          </a:p>
        </p:txBody>
      </p:sp>
      <p:sp>
        <p:nvSpPr>
          <p:cNvPr id="4" name="スライド番号プレースホルダー 3"/>
          <p:cNvSpPr>
            <a:spLocks noGrp="1"/>
          </p:cNvSpPr>
          <p:nvPr>
            <p:ph type="sldNum" sz="quarter" idx="10"/>
          </p:nvPr>
        </p:nvSpPr>
        <p:spPr/>
        <p:txBody>
          <a:bodyPr/>
          <a:lstStyle/>
          <a:p>
            <a:fld id="{62673595-8ED1-4169-8E12-1D52C6BC05B3}" type="slidenum">
              <a:rPr kumimoji="1" lang="ja-JP" altLang="en-US" smtClean="0"/>
              <a:t>11</a:t>
            </a:fld>
            <a:endParaRPr kumimoji="1" lang="ja-JP" altLang="en-US"/>
          </a:p>
        </p:txBody>
      </p:sp>
    </p:spTree>
    <p:extLst>
      <p:ext uri="{BB962C8B-B14F-4D97-AF65-F5344CB8AC3E}">
        <p14:creationId xmlns:p14="http://schemas.microsoft.com/office/powerpoint/2010/main" val="22876585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7763" y="1233488"/>
            <a:ext cx="4440237" cy="3328987"/>
          </a:xfrm>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a:t>【</a:t>
            </a:r>
            <a:r>
              <a:rPr kumimoji="1" lang="ja-JP" altLang="en-US" dirty="0"/>
              <a:t>ワーク</a:t>
            </a:r>
            <a:r>
              <a:rPr kumimoji="1" lang="en-US" altLang="ja-JP" dirty="0"/>
              <a:t>2</a:t>
            </a:r>
            <a:r>
              <a:rPr kumimoji="1" lang="ja-JP" altLang="en-US" dirty="0"/>
              <a:t>（個人ワーク）</a:t>
            </a:r>
            <a:r>
              <a:rPr kumimoji="1" lang="en-US" altLang="ja-JP"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・所要時間は</a:t>
            </a:r>
            <a:r>
              <a:rPr kumimoji="1" lang="en-US" altLang="ja-JP" dirty="0"/>
              <a:t>5</a:t>
            </a:r>
            <a:r>
              <a:rPr kumimoji="1" lang="ja-JP" altLang="en-US" dirty="0"/>
              <a:t>～</a:t>
            </a:r>
            <a:r>
              <a:rPr kumimoji="1" lang="en-US" altLang="ja-JP" dirty="0"/>
              <a:t>10</a:t>
            </a:r>
            <a:r>
              <a:rPr kumimoji="1" lang="ja-JP" altLang="en-US" dirty="0"/>
              <a:t>分程度。</a:t>
            </a:r>
            <a:endParaRPr kumimoji="1" lang="en-US" altLang="ja-JP" dirty="0"/>
          </a:p>
          <a:p>
            <a:endParaRPr kumimoji="1" lang="en-US" altLang="ja-JP" dirty="0"/>
          </a:p>
          <a:p>
            <a:r>
              <a:rPr kumimoji="1" lang="ja-JP" altLang="en-US" dirty="0"/>
              <a:t>［口述例］</a:t>
            </a:r>
            <a:endParaRPr kumimoji="1" lang="en-US" altLang="ja-JP" dirty="0"/>
          </a:p>
          <a:p>
            <a:r>
              <a:rPr kumimoji="1" lang="ja-JP" altLang="en-US" dirty="0"/>
              <a:t>これまでの自分を振り返って、印象に残っていることを書き出してみましょう。振り返り（例）の中に、何になりたかった？とこれまでの夢は何だったかを質問する項目を入れてあります。</a:t>
            </a:r>
            <a:endParaRPr kumimoji="1" lang="en-US" altLang="ja-JP" dirty="0"/>
          </a:p>
          <a:p>
            <a:endParaRPr kumimoji="1" lang="en-US" altLang="ja-JP" dirty="0"/>
          </a:p>
          <a:p>
            <a:r>
              <a:rPr kumimoji="1" lang="ja-JP" altLang="en-US" dirty="0"/>
              <a:t>［ねらい・ポイント］</a:t>
            </a:r>
            <a:endParaRPr kumimoji="1" lang="en-US" altLang="ja-JP" dirty="0"/>
          </a:p>
          <a:p>
            <a:r>
              <a:rPr kumimoji="1" lang="ja-JP" altLang="en-US" dirty="0"/>
              <a:t>・幼児期・小学校・中学校とありますが、振り返り（例）に書かれているような内容を中心に、思い出しやすい部分（時期・内容）から書き出すという形で構わないことを伝えましょう。</a:t>
            </a:r>
            <a:endParaRPr kumimoji="1" lang="en-US" altLang="ja-JP" dirty="0"/>
          </a:p>
          <a:p>
            <a:endParaRPr kumimoji="1" lang="en-US" altLang="ja-JP" dirty="0"/>
          </a:p>
        </p:txBody>
      </p:sp>
      <p:sp>
        <p:nvSpPr>
          <p:cNvPr id="4" name="スライド番号プレースホルダー 3"/>
          <p:cNvSpPr>
            <a:spLocks noGrp="1"/>
          </p:cNvSpPr>
          <p:nvPr>
            <p:ph type="sldNum" sz="quarter" idx="10"/>
          </p:nvPr>
        </p:nvSpPr>
        <p:spPr/>
        <p:txBody>
          <a:bodyPr/>
          <a:lstStyle/>
          <a:p>
            <a:fld id="{62673595-8ED1-4169-8E12-1D52C6BC05B3}" type="slidenum">
              <a:rPr kumimoji="1" lang="ja-JP" altLang="en-US" smtClean="0"/>
              <a:t>12</a:t>
            </a:fld>
            <a:endParaRPr kumimoji="1" lang="ja-JP" altLang="en-US"/>
          </a:p>
        </p:txBody>
      </p:sp>
    </p:spTree>
    <p:extLst>
      <p:ext uri="{BB962C8B-B14F-4D97-AF65-F5344CB8AC3E}">
        <p14:creationId xmlns:p14="http://schemas.microsoft.com/office/powerpoint/2010/main" val="21916834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7763" y="1233488"/>
            <a:ext cx="4440237" cy="3328987"/>
          </a:xfrm>
        </p:spPr>
      </p:sp>
      <p:sp>
        <p:nvSpPr>
          <p:cNvPr id="3" name="ノート プレースホルダー 2"/>
          <p:cNvSpPr>
            <a:spLocks noGrp="1"/>
          </p:cNvSpPr>
          <p:nvPr>
            <p:ph type="body" idx="1"/>
          </p:nvPr>
        </p:nvSpPr>
        <p:spPr/>
        <p:txBody>
          <a:bodyPr/>
          <a:lstStyle/>
          <a:p>
            <a:r>
              <a:rPr kumimoji="1" lang="ja-JP" altLang="en-US" dirty="0"/>
              <a:t>［口述例：</a:t>
            </a:r>
            <a:r>
              <a:rPr kumimoji="1" lang="en-US" altLang="ja-JP" dirty="0"/>
              <a:t>2</a:t>
            </a:r>
            <a:r>
              <a:rPr kumimoji="1" lang="ja-JP" altLang="en-US" dirty="0"/>
              <a:t>分］</a:t>
            </a:r>
            <a:endParaRPr kumimoji="1" lang="en-US" altLang="ja-JP" dirty="0"/>
          </a:p>
          <a:p>
            <a:r>
              <a:rPr kumimoji="1" lang="ja-JP" altLang="en-US" dirty="0"/>
              <a:t>人それぞれいろいろな夢がありますね。例えば・・・（スライドに言及）。</a:t>
            </a:r>
            <a:endParaRPr kumimoji="1" lang="en-US" altLang="ja-JP" dirty="0"/>
          </a:p>
          <a:p>
            <a:endParaRPr kumimoji="1" lang="en-US" altLang="ja-JP" dirty="0"/>
          </a:p>
          <a:p>
            <a:endParaRPr kumimoji="1" lang="en-US" altLang="ja-JP" dirty="0"/>
          </a:p>
          <a:p>
            <a:r>
              <a:rPr kumimoji="1" lang="ja-JP" altLang="en-US" dirty="0"/>
              <a:t>［ねらい・ポイント］</a:t>
            </a:r>
            <a:endParaRPr kumimoji="1" lang="en-US" altLang="ja-JP" dirty="0"/>
          </a:p>
          <a:p>
            <a:r>
              <a:rPr kumimoji="1" lang="ja-JP" altLang="en-US" dirty="0"/>
              <a:t>・これからの夢を聞く前に、いろいろな夢があることを示唆しておきます。</a:t>
            </a:r>
          </a:p>
        </p:txBody>
      </p:sp>
      <p:sp>
        <p:nvSpPr>
          <p:cNvPr id="4" name="スライド番号プレースホルダー 3"/>
          <p:cNvSpPr>
            <a:spLocks noGrp="1"/>
          </p:cNvSpPr>
          <p:nvPr>
            <p:ph type="sldNum" sz="quarter" idx="10"/>
          </p:nvPr>
        </p:nvSpPr>
        <p:spPr/>
        <p:txBody>
          <a:bodyPr/>
          <a:lstStyle/>
          <a:p>
            <a:fld id="{62673595-8ED1-4169-8E12-1D52C6BC05B3}" type="slidenum">
              <a:rPr kumimoji="1" lang="ja-JP" altLang="en-US" smtClean="0"/>
              <a:t>13</a:t>
            </a:fld>
            <a:endParaRPr kumimoji="1" lang="ja-JP" altLang="en-US"/>
          </a:p>
        </p:txBody>
      </p:sp>
    </p:spTree>
    <p:extLst>
      <p:ext uri="{BB962C8B-B14F-4D97-AF65-F5344CB8AC3E}">
        <p14:creationId xmlns:p14="http://schemas.microsoft.com/office/powerpoint/2010/main" val="28990928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［口述例：</a:t>
            </a:r>
            <a:r>
              <a:rPr kumimoji="1" lang="en-US" altLang="ja-JP" dirty="0"/>
              <a:t>2</a:t>
            </a:r>
            <a:r>
              <a:rPr kumimoji="1" lang="ja-JP" altLang="en-US" dirty="0"/>
              <a:t>分（授業開始から</a:t>
            </a:r>
            <a:r>
              <a:rPr kumimoji="1" lang="en-US" altLang="ja-JP" dirty="0"/>
              <a:t>60</a:t>
            </a:r>
            <a:r>
              <a:rPr kumimoji="1" lang="ja-JP" altLang="en-US" dirty="0"/>
              <a:t>～</a:t>
            </a:r>
            <a:r>
              <a:rPr kumimoji="1" lang="en-US" altLang="ja-JP" dirty="0"/>
              <a:t>65</a:t>
            </a:r>
            <a:r>
              <a:rPr kumimoji="1" lang="ja-JP" altLang="en-US" dirty="0"/>
              <a:t>分経過）］</a:t>
            </a:r>
            <a:endParaRPr kumimoji="1" lang="en-US" altLang="ja-JP" dirty="0"/>
          </a:p>
          <a:p>
            <a:r>
              <a:rPr kumimoji="1" lang="ja-JP" altLang="en-US" dirty="0"/>
              <a:t>人生もいろいろです。例えば・・・（スライドに言及）。</a:t>
            </a:r>
            <a:endParaRPr kumimoji="1" lang="en-US" altLang="ja-JP" dirty="0"/>
          </a:p>
          <a:p>
            <a:endParaRPr kumimoji="1" lang="en-US" altLang="ja-JP" dirty="0"/>
          </a:p>
          <a:p>
            <a:endParaRPr kumimoji="1" lang="en-US" altLang="ja-JP" dirty="0"/>
          </a:p>
          <a:p>
            <a:r>
              <a:rPr kumimoji="1" lang="ja-JP" altLang="en-US" dirty="0"/>
              <a:t>［ねらい・ポイント］</a:t>
            </a:r>
            <a:endParaRPr kumimoji="1" lang="en-US" altLang="ja-JP" dirty="0"/>
          </a:p>
          <a:p>
            <a:r>
              <a:rPr kumimoji="1" lang="ja-JP" altLang="en-US" dirty="0"/>
              <a:t>・これからの夢を聞く前に、いろいろな人生があることを示唆しておきます。</a:t>
            </a:r>
          </a:p>
          <a:p>
            <a:endParaRPr kumimoji="1" lang="ja-JP" altLang="en-US" dirty="0"/>
          </a:p>
        </p:txBody>
      </p:sp>
      <p:sp>
        <p:nvSpPr>
          <p:cNvPr id="4" name="スライド番号プレースホルダー 3"/>
          <p:cNvSpPr>
            <a:spLocks noGrp="1"/>
          </p:cNvSpPr>
          <p:nvPr>
            <p:ph type="sldNum" sz="quarter" idx="10"/>
          </p:nvPr>
        </p:nvSpPr>
        <p:spPr/>
        <p:txBody>
          <a:bodyPr/>
          <a:lstStyle/>
          <a:p>
            <a:fld id="{62673595-8ED1-4169-8E12-1D52C6BC05B3}" type="slidenum">
              <a:rPr kumimoji="1" lang="ja-JP" altLang="en-US" smtClean="0"/>
              <a:t>14</a:t>
            </a:fld>
            <a:endParaRPr kumimoji="1" lang="ja-JP" altLang="en-US"/>
          </a:p>
        </p:txBody>
      </p:sp>
    </p:spTree>
    <p:extLst>
      <p:ext uri="{BB962C8B-B14F-4D97-AF65-F5344CB8AC3E}">
        <p14:creationId xmlns:p14="http://schemas.microsoft.com/office/powerpoint/2010/main" val="42437281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7763" y="1233488"/>
            <a:ext cx="4440237" cy="3328987"/>
          </a:xfrm>
        </p:spPr>
      </p:sp>
      <p:sp>
        <p:nvSpPr>
          <p:cNvPr id="3" name="ノート プレースホルダー 2"/>
          <p:cNvSpPr>
            <a:spLocks noGrp="1"/>
          </p:cNvSpPr>
          <p:nvPr>
            <p:ph type="body" idx="1"/>
          </p:nvPr>
        </p:nvSpPr>
        <p:spPr/>
        <p:txBody>
          <a:bodyPr/>
          <a:lstStyle/>
          <a:p>
            <a:r>
              <a:rPr kumimoji="1" lang="en-US" altLang="ja-JP" dirty="0"/>
              <a:t>【</a:t>
            </a:r>
            <a:r>
              <a:rPr kumimoji="1" lang="ja-JP" altLang="en-US" dirty="0"/>
              <a:t>ワーク</a:t>
            </a:r>
            <a:r>
              <a:rPr kumimoji="1" lang="en-US" altLang="ja-JP" dirty="0"/>
              <a:t>3</a:t>
            </a:r>
            <a:r>
              <a:rPr kumimoji="1" lang="ja-JP" altLang="en-US" dirty="0"/>
              <a:t>（個人ワーク）</a:t>
            </a:r>
            <a:r>
              <a:rPr kumimoji="1" lang="en-US" altLang="ja-JP" dirty="0"/>
              <a:t>】</a:t>
            </a:r>
          </a:p>
          <a:p>
            <a:r>
              <a:rPr kumimoji="1" lang="ja-JP" altLang="en-US" dirty="0"/>
              <a:t>・所要時間は</a:t>
            </a:r>
            <a:r>
              <a:rPr kumimoji="1" lang="en-US" altLang="ja-JP" dirty="0"/>
              <a:t>5</a:t>
            </a:r>
            <a:r>
              <a:rPr kumimoji="1" lang="ja-JP" altLang="en-US" dirty="0"/>
              <a:t>分程度。</a:t>
            </a:r>
            <a:endParaRPr kumimoji="1" lang="en-US" altLang="ja-JP" dirty="0"/>
          </a:p>
          <a:p>
            <a:endParaRPr kumimoji="1" lang="en-US" altLang="ja-JP" dirty="0"/>
          </a:p>
          <a:p>
            <a:r>
              <a:rPr kumimoji="1" lang="ja-JP" altLang="en-US" dirty="0"/>
              <a:t>［ねらい・ポイント］</a:t>
            </a:r>
            <a:endParaRPr kumimoji="1" lang="en-US" altLang="ja-JP" dirty="0"/>
          </a:p>
          <a:p>
            <a:r>
              <a:rPr kumimoji="1" lang="ja-JP" altLang="en-US" dirty="0"/>
              <a:t>・夢や目標について、できるだけたくさん書いてもらうようにします。</a:t>
            </a:r>
          </a:p>
        </p:txBody>
      </p:sp>
      <p:sp>
        <p:nvSpPr>
          <p:cNvPr id="4" name="スライド番号プレースホルダー 3"/>
          <p:cNvSpPr>
            <a:spLocks noGrp="1"/>
          </p:cNvSpPr>
          <p:nvPr>
            <p:ph type="sldNum" sz="quarter" idx="10"/>
          </p:nvPr>
        </p:nvSpPr>
        <p:spPr/>
        <p:txBody>
          <a:bodyPr/>
          <a:lstStyle/>
          <a:p>
            <a:fld id="{62673595-8ED1-4169-8E12-1D52C6BC05B3}" type="slidenum">
              <a:rPr kumimoji="1" lang="ja-JP" altLang="en-US" smtClean="0"/>
              <a:t>15</a:t>
            </a:fld>
            <a:endParaRPr kumimoji="1" lang="ja-JP" altLang="en-US"/>
          </a:p>
        </p:txBody>
      </p:sp>
    </p:spTree>
    <p:extLst>
      <p:ext uri="{BB962C8B-B14F-4D97-AF65-F5344CB8AC3E}">
        <p14:creationId xmlns:p14="http://schemas.microsoft.com/office/powerpoint/2010/main" val="7836116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7763" y="1233488"/>
            <a:ext cx="4440237" cy="3328987"/>
          </a:xfrm>
        </p:spPr>
      </p:sp>
      <p:sp>
        <p:nvSpPr>
          <p:cNvPr id="3" name="ノート プレースホルダー 2"/>
          <p:cNvSpPr>
            <a:spLocks noGrp="1"/>
          </p:cNvSpPr>
          <p:nvPr>
            <p:ph type="body" idx="1"/>
          </p:nvPr>
        </p:nvSpPr>
        <p:spPr/>
        <p:txBody>
          <a:bodyPr/>
          <a:lstStyle/>
          <a:p>
            <a:r>
              <a:rPr kumimoji="1" lang="ja-JP" altLang="en-US" dirty="0"/>
              <a:t>［口述例：</a:t>
            </a:r>
            <a:r>
              <a:rPr kumimoji="1" lang="en-US" altLang="ja-JP" dirty="0"/>
              <a:t>3</a:t>
            </a:r>
            <a:r>
              <a:rPr kumimoji="1" lang="ja-JP" altLang="en-US" dirty="0"/>
              <a:t>分］</a:t>
            </a:r>
            <a:endParaRPr kumimoji="1" lang="en-US" altLang="ja-JP" dirty="0"/>
          </a:p>
          <a:p>
            <a:r>
              <a:rPr kumimoji="1" lang="ja-JP" altLang="en-US" dirty="0"/>
              <a:t>ここで、三重の学生へのインタビュー内容を紹介します。将来についてのイメージや、結婚・妊娠・出産についての考えです。</a:t>
            </a:r>
            <a:endParaRPr kumimoji="1" lang="en-US" altLang="ja-JP" dirty="0"/>
          </a:p>
          <a:p>
            <a:r>
              <a:rPr kumimoji="1" lang="ja-JP" altLang="en-US" dirty="0"/>
              <a:t>（スライドに言及します。この授業は「ライフプラって何だろう？」がテーマですので、「将来についてのイメージ」を中心に紹介します。）</a:t>
            </a:r>
            <a:endParaRPr kumimoji="1" lang="en-US" altLang="ja-JP" dirty="0"/>
          </a:p>
          <a:p>
            <a:endParaRPr kumimoji="1" lang="en-US" altLang="ja-JP" dirty="0"/>
          </a:p>
          <a:p>
            <a:r>
              <a:rPr kumimoji="1" lang="ja-JP" altLang="en-US" dirty="0"/>
              <a:t>［ねらい・ポイント］</a:t>
            </a:r>
            <a:endParaRPr kumimoji="1" lang="en-US" altLang="ja-JP" dirty="0"/>
          </a:p>
          <a:p>
            <a:r>
              <a:rPr kumimoji="1" lang="ja-JP" altLang="en-US" dirty="0"/>
              <a:t>・実際に同じ年代の大学生たちがどのような将来のイメージや夢や目標を持っているか紹介します。</a:t>
            </a:r>
            <a:endParaRPr kumimoji="1" lang="en-US" altLang="ja-JP" dirty="0"/>
          </a:p>
          <a:p>
            <a:r>
              <a:rPr kumimoji="1" lang="ja-JP" altLang="en-US" dirty="0"/>
              <a:t>・</a:t>
            </a:r>
            <a:r>
              <a:rPr kumimoji="1" lang="en-US" altLang="ja-JP" dirty="0"/>
              <a:t>HAND BOOK</a:t>
            </a:r>
            <a:r>
              <a:rPr kumimoji="1" lang="ja-JP" altLang="en-US" dirty="0"/>
              <a:t>には、スライドで取り上げた学生以外のインタビューも掲載されています。</a:t>
            </a:r>
            <a:r>
              <a:rPr kumimoji="1" lang="en-US" altLang="ja-JP" dirty="0"/>
              <a:t>HAND BOOK</a:t>
            </a:r>
            <a:r>
              <a:rPr kumimoji="1" lang="ja-JP" altLang="en-US" dirty="0"/>
              <a:t>が手元にある場合は、目を通してもらうといいでしょう。</a:t>
            </a:r>
            <a:endParaRPr kumimoji="1" lang="en-US" altLang="ja-JP" dirty="0"/>
          </a:p>
          <a:p>
            <a:endParaRPr kumimoji="1" lang="ja-JP" altLang="en-US" dirty="0"/>
          </a:p>
        </p:txBody>
      </p:sp>
      <p:sp>
        <p:nvSpPr>
          <p:cNvPr id="4" name="スライド番号プレースホルダー 3"/>
          <p:cNvSpPr>
            <a:spLocks noGrp="1"/>
          </p:cNvSpPr>
          <p:nvPr>
            <p:ph type="sldNum" sz="quarter" idx="10"/>
          </p:nvPr>
        </p:nvSpPr>
        <p:spPr/>
        <p:txBody>
          <a:bodyPr/>
          <a:lstStyle/>
          <a:p>
            <a:fld id="{62673595-8ED1-4169-8E12-1D52C6BC05B3}" type="slidenum">
              <a:rPr kumimoji="1" lang="ja-JP" altLang="en-US" smtClean="0"/>
              <a:t>16</a:t>
            </a:fld>
            <a:endParaRPr kumimoji="1" lang="ja-JP" altLang="en-US"/>
          </a:p>
        </p:txBody>
      </p:sp>
    </p:spTree>
    <p:extLst>
      <p:ext uri="{BB962C8B-B14F-4D97-AF65-F5344CB8AC3E}">
        <p14:creationId xmlns:p14="http://schemas.microsoft.com/office/powerpoint/2010/main" val="361062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7763" y="1233488"/>
            <a:ext cx="4440237" cy="3328987"/>
          </a:xfrm>
        </p:spPr>
      </p:sp>
      <p:sp>
        <p:nvSpPr>
          <p:cNvPr id="3" name="ノート プレースホルダー 2"/>
          <p:cNvSpPr>
            <a:spLocks noGrp="1"/>
          </p:cNvSpPr>
          <p:nvPr>
            <p:ph type="body" idx="1"/>
          </p:nvPr>
        </p:nvSpPr>
        <p:spPr/>
        <p:txBody>
          <a:bodyPr/>
          <a:lstStyle/>
          <a:p>
            <a:r>
              <a:rPr kumimoji="1" lang="en-US" altLang="ja-JP" dirty="0"/>
              <a:t>【</a:t>
            </a:r>
            <a:r>
              <a:rPr kumimoji="1" lang="ja-JP" altLang="en-US" dirty="0"/>
              <a:t>ワーク</a:t>
            </a:r>
            <a:r>
              <a:rPr kumimoji="1" lang="en-US" altLang="ja-JP" dirty="0"/>
              <a:t>4</a:t>
            </a:r>
            <a:r>
              <a:rPr kumimoji="1" lang="ja-JP" altLang="en-US" dirty="0"/>
              <a:t>（個人ワーク）</a:t>
            </a:r>
            <a:r>
              <a:rPr kumimoji="1" lang="en-US" altLang="ja-JP" dirty="0"/>
              <a:t>】</a:t>
            </a:r>
          </a:p>
          <a:p>
            <a:r>
              <a:rPr kumimoji="1" lang="ja-JP" altLang="en-US" dirty="0"/>
              <a:t>・所要時間は</a:t>
            </a:r>
            <a:r>
              <a:rPr kumimoji="1" lang="en-US" altLang="ja-JP" dirty="0"/>
              <a:t>10</a:t>
            </a:r>
            <a:r>
              <a:rPr kumimoji="1" lang="ja-JP" altLang="en-US" dirty="0"/>
              <a:t>分程度（記入終了時の段階で、授業開始から</a:t>
            </a:r>
            <a:r>
              <a:rPr kumimoji="1" lang="en-US" altLang="ja-JP" dirty="0"/>
              <a:t>80</a:t>
            </a:r>
            <a:r>
              <a:rPr kumimoji="1" lang="ja-JP" altLang="en-US" dirty="0"/>
              <a:t>～</a:t>
            </a:r>
            <a:r>
              <a:rPr kumimoji="1" lang="en-US" altLang="ja-JP" dirty="0"/>
              <a:t>85</a:t>
            </a:r>
            <a:r>
              <a:rPr kumimoji="1" lang="ja-JP" altLang="en-US" dirty="0"/>
              <a:t>分経過を目安に）。</a:t>
            </a:r>
            <a:endParaRPr kumimoji="1" lang="en-US" altLang="ja-JP" dirty="0"/>
          </a:p>
          <a:p>
            <a:endParaRPr kumimoji="1" lang="en-US" altLang="ja-JP" dirty="0"/>
          </a:p>
          <a:p>
            <a:r>
              <a:rPr kumimoji="1" lang="ja-JP" altLang="en-US" dirty="0"/>
              <a:t>［ねらい・ポイント］</a:t>
            </a:r>
            <a:endParaRPr kumimoji="1" lang="en-US" altLang="ja-JP" dirty="0"/>
          </a:p>
          <a:p>
            <a:r>
              <a:rPr kumimoji="1" lang="ja-JP" altLang="en-US" dirty="0"/>
              <a:t>・これまでの時間で、頭の中に浮かんでいる様々なライフプラン作成に必要な項目を、実際のライフプランシートに落とし込んでもらいます。</a:t>
            </a:r>
            <a:endParaRPr kumimoji="1" lang="en-US" altLang="ja-JP" dirty="0"/>
          </a:p>
          <a:p>
            <a:r>
              <a:rPr kumimoji="1" lang="ja-JP" altLang="en-US" dirty="0"/>
              <a:t>・これまでの説明や、実施してきたワークの内容を踏まえながら、記入してもらうようにしてください。</a:t>
            </a:r>
            <a:endParaRPr kumimoji="1" lang="en-US" altLang="ja-JP" dirty="0"/>
          </a:p>
          <a:p>
            <a:r>
              <a:rPr lang="ja-JP" altLang="en-US" dirty="0">
                <a:effectLst/>
              </a:rPr>
              <a:t>・</a:t>
            </a:r>
            <a:r>
              <a:rPr lang="en-US" altLang="ja-JP" dirty="0">
                <a:effectLst/>
              </a:rPr>
              <a:t>HAND BOOK</a:t>
            </a:r>
            <a:r>
              <a:rPr lang="ja-JP" altLang="en-US" dirty="0">
                <a:effectLst/>
              </a:rPr>
              <a:t>にも付録のライフプランシートがありますので、講師の方のご判断でいずれかをご活用ください。</a:t>
            </a:r>
            <a:endParaRPr kumimoji="1" lang="ja-JP" altLang="en-US" dirty="0"/>
          </a:p>
        </p:txBody>
      </p:sp>
      <p:sp>
        <p:nvSpPr>
          <p:cNvPr id="4" name="スライド番号プレースホルダー 3"/>
          <p:cNvSpPr>
            <a:spLocks noGrp="1"/>
          </p:cNvSpPr>
          <p:nvPr>
            <p:ph type="sldNum" sz="quarter" idx="10"/>
          </p:nvPr>
        </p:nvSpPr>
        <p:spPr/>
        <p:txBody>
          <a:bodyPr/>
          <a:lstStyle/>
          <a:p>
            <a:fld id="{62673595-8ED1-4169-8E12-1D52C6BC05B3}" type="slidenum">
              <a:rPr kumimoji="1" lang="ja-JP" altLang="en-US" smtClean="0"/>
              <a:t>17</a:t>
            </a:fld>
            <a:endParaRPr kumimoji="1" lang="ja-JP" altLang="en-US"/>
          </a:p>
        </p:txBody>
      </p:sp>
    </p:spTree>
    <p:extLst>
      <p:ext uri="{BB962C8B-B14F-4D97-AF65-F5344CB8AC3E}">
        <p14:creationId xmlns:p14="http://schemas.microsoft.com/office/powerpoint/2010/main" val="42027344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7763" y="1233488"/>
            <a:ext cx="4440237" cy="3328987"/>
          </a:xfrm>
        </p:spPr>
      </p:sp>
      <p:sp>
        <p:nvSpPr>
          <p:cNvPr id="3" name="ノート プレースホルダー 2"/>
          <p:cNvSpPr>
            <a:spLocks noGrp="1"/>
          </p:cNvSpPr>
          <p:nvPr>
            <p:ph type="body" idx="1"/>
          </p:nvPr>
        </p:nvSpPr>
        <p:spPr/>
        <p:txBody>
          <a:bodyPr/>
          <a:lstStyle/>
          <a:p>
            <a:r>
              <a:rPr kumimoji="1" lang="ja-JP" altLang="en-US" dirty="0"/>
              <a:t>［ねらい・ポイント］</a:t>
            </a:r>
            <a:endParaRPr kumimoji="1" lang="en-US" altLang="ja-JP" dirty="0"/>
          </a:p>
          <a:p>
            <a:r>
              <a:rPr kumimoji="1" lang="ja-JP" altLang="en-US" dirty="0"/>
              <a:t>・ライフプラン記入例です。このような例を参考にしながら、できるだけたくさんの人生設計を書き込んでもらってください。</a:t>
            </a:r>
            <a:endParaRPr kumimoji="1" lang="en-US" altLang="ja-JP" dirty="0"/>
          </a:p>
          <a:p>
            <a:endParaRPr kumimoji="1" lang="ja-JP" altLang="en-US" dirty="0"/>
          </a:p>
        </p:txBody>
      </p:sp>
      <p:sp>
        <p:nvSpPr>
          <p:cNvPr id="4" name="スライド番号プレースホルダー 3"/>
          <p:cNvSpPr>
            <a:spLocks noGrp="1"/>
          </p:cNvSpPr>
          <p:nvPr>
            <p:ph type="sldNum" sz="quarter" idx="10"/>
          </p:nvPr>
        </p:nvSpPr>
        <p:spPr/>
        <p:txBody>
          <a:bodyPr/>
          <a:lstStyle/>
          <a:p>
            <a:fld id="{62673595-8ED1-4169-8E12-1D52C6BC05B3}" type="slidenum">
              <a:rPr kumimoji="1" lang="ja-JP" altLang="en-US" smtClean="0"/>
              <a:t>18</a:t>
            </a:fld>
            <a:endParaRPr kumimoji="1" lang="ja-JP" altLang="en-US"/>
          </a:p>
        </p:txBody>
      </p:sp>
    </p:spTree>
    <p:extLst>
      <p:ext uri="{BB962C8B-B14F-4D97-AF65-F5344CB8AC3E}">
        <p14:creationId xmlns:p14="http://schemas.microsoft.com/office/powerpoint/2010/main" val="35065886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7763" y="1233488"/>
            <a:ext cx="4440237" cy="3328987"/>
          </a:xfrm>
        </p:spPr>
      </p:sp>
      <p:sp>
        <p:nvSpPr>
          <p:cNvPr id="3" name="ノート プレースホルダー 2"/>
          <p:cNvSpPr>
            <a:spLocks noGrp="1"/>
          </p:cNvSpPr>
          <p:nvPr>
            <p:ph type="body" idx="1"/>
          </p:nvPr>
        </p:nvSpPr>
        <p:spPr/>
        <p:txBody>
          <a:bodyPr/>
          <a:lstStyle/>
          <a:p>
            <a:r>
              <a:rPr kumimoji="1" lang="ja-JP" altLang="en-US" dirty="0"/>
              <a:t>［口述例：</a:t>
            </a:r>
            <a:r>
              <a:rPr kumimoji="1" lang="en-US" altLang="ja-JP" dirty="0"/>
              <a:t>2</a:t>
            </a:r>
            <a:r>
              <a:rPr kumimoji="1" lang="ja-JP" altLang="en-US" dirty="0"/>
              <a:t>分］</a:t>
            </a:r>
            <a:endParaRPr kumimoji="1" lang="en-US" altLang="ja-JP" dirty="0"/>
          </a:p>
          <a:p>
            <a:r>
              <a:rPr kumimoji="1" lang="ja-JP" altLang="en-US" dirty="0"/>
              <a:t>ライフプランを立てると、具体的なプランが視覚化され、どうしたら実現できるかを明確に考えられるようになります。</a:t>
            </a:r>
            <a:endParaRPr kumimoji="1" lang="en-US" altLang="ja-JP" dirty="0"/>
          </a:p>
          <a:p>
            <a:r>
              <a:rPr kumimoji="1" lang="ja-JP" altLang="en-US" dirty="0"/>
              <a:t>そうなると、夢が夢でなくなるかもしれません。</a:t>
            </a:r>
            <a:endParaRPr kumimoji="1" lang="en-US" altLang="ja-JP" dirty="0"/>
          </a:p>
          <a:p>
            <a:r>
              <a:rPr kumimoji="1" lang="ja-JP" altLang="en-US" dirty="0"/>
              <a:t>（スライドをそのまま読み上げても構いません。）</a:t>
            </a:r>
            <a:endParaRPr kumimoji="1" lang="en-US" altLang="ja-JP" dirty="0"/>
          </a:p>
          <a:p>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［ねらい・ポイント］</a:t>
            </a:r>
            <a:endParaRPr kumimoji="1" lang="en-US" altLang="ja-JP" dirty="0"/>
          </a:p>
          <a:p>
            <a:r>
              <a:rPr kumimoji="1" lang="ja-JP" altLang="en-US" dirty="0"/>
              <a:t>・ライフプランはいつでも軌道修正が可能であるということも触れておきましょう</a:t>
            </a:r>
            <a:r>
              <a:rPr lang="ja-JP" altLang="en-US" dirty="0">
                <a:effectLst/>
              </a:rPr>
              <a:t>（</a:t>
            </a:r>
            <a:r>
              <a:rPr kumimoji="1" lang="ja-JP" altLang="en-US" dirty="0">
                <a:effectLst/>
              </a:rPr>
              <a:t>ただし</a:t>
            </a:r>
            <a:r>
              <a:rPr lang="ja-JP" altLang="en-US" dirty="0">
                <a:effectLst/>
              </a:rPr>
              <a:t>妊娠適齢期など、調整が難しい事項もあります）。</a:t>
            </a:r>
            <a:endParaRPr lang="en-US" altLang="ja-JP" dirty="0">
              <a:effectLst/>
            </a:endParaRPr>
          </a:p>
        </p:txBody>
      </p:sp>
      <p:sp>
        <p:nvSpPr>
          <p:cNvPr id="4" name="スライド番号プレースホルダー 3"/>
          <p:cNvSpPr>
            <a:spLocks noGrp="1"/>
          </p:cNvSpPr>
          <p:nvPr>
            <p:ph type="sldNum" sz="quarter" idx="10"/>
          </p:nvPr>
        </p:nvSpPr>
        <p:spPr/>
        <p:txBody>
          <a:bodyPr/>
          <a:lstStyle/>
          <a:p>
            <a:fld id="{62673595-8ED1-4169-8E12-1D52C6BC05B3}" type="slidenum">
              <a:rPr kumimoji="1" lang="ja-JP" altLang="en-US" smtClean="0"/>
              <a:t>19</a:t>
            </a:fld>
            <a:endParaRPr kumimoji="1" lang="ja-JP" altLang="en-US"/>
          </a:p>
        </p:txBody>
      </p:sp>
    </p:spTree>
    <p:extLst>
      <p:ext uri="{BB962C8B-B14F-4D97-AF65-F5344CB8AC3E}">
        <p14:creationId xmlns:p14="http://schemas.microsoft.com/office/powerpoint/2010/main" val="27467895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7763" y="1233488"/>
            <a:ext cx="4440237" cy="3328987"/>
          </a:xfrm>
        </p:spPr>
      </p:sp>
      <p:sp>
        <p:nvSpPr>
          <p:cNvPr id="3" name="ノート プレースホルダー 2"/>
          <p:cNvSpPr>
            <a:spLocks noGrp="1"/>
          </p:cNvSpPr>
          <p:nvPr>
            <p:ph type="body" idx="1"/>
          </p:nvPr>
        </p:nvSpPr>
        <p:spPr/>
        <p:txBody>
          <a:bodyPr/>
          <a:lstStyle/>
          <a:p>
            <a:r>
              <a:rPr kumimoji="1" lang="ja-JP" altLang="en-US" dirty="0"/>
              <a:t>［口述例：</a:t>
            </a:r>
            <a:r>
              <a:rPr kumimoji="1" lang="en-US" altLang="ja-JP" dirty="0"/>
              <a:t>5</a:t>
            </a:r>
            <a:r>
              <a:rPr kumimoji="1" lang="ja-JP" altLang="en-US" dirty="0"/>
              <a:t>分］</a:t>
            </a:r>
            <a:endParaRPr kumimoji="1" lang="en-US" altLang="ja-JP" dirty="0"/>
          </a:p>
          <a:p>
            <a:r>
              <a:rPr kumimoji="1" lang="ja-JP" altLang="en-US" dirty="0"/>
              <a:t>（マンガの登場人物のセリフを簡単に読み上げます。）</a:t>
            </a:r>
            <a:endParaRPr kumimoji="1" lang="en-US" altLang="ja-JP" dirty="0"/>
          </a:p>
          <a:p>
            <a:endParaRPr kumimoji="1" lang="en-US" altLang="ja-JP" dirty="0"/>
          </a:p>
          <a:p>
            <a:r>
              <a:rPr kumimoji="1" lang="ja-JP" altLang="en-US" dirty="0"/>
              <a:t>どんな選択をするかは自由！でも思い描いた人生を送るためには、正しい知識を身につけておくことが大変重要になってくるのです！（マンガ内の就職担当者のフレーズをしっかりと伝えましょう。）</a:t>
            </a:r>
            <a:endParaRPr kumimoji="1" lang="en-US" altLang="ja-JP" dirty="0"/>
          </a:p>
        </p:txBody>
      </p:sp>
      <p:sp>
        <p:nvSpPr>
          <p:cNvPr id="4" name="スライド番号プレースホルダー 3"/>
          <p:cNvSpPr>
            <a:spLocks noGrp="1"/>
          </p:cNvSpPr>
          <p:nvPr>
            <p:ph type="sldNum" sz="quarter" idx="10"/>
          </p:nvPr>
        </p:nvSpPr>
        <p:spPr/>
        <p:txBody>
          <a:bodyPr/>
          <a:lstStyle/>
          <a:p>
            <a:fld id="{62673595-8ED1-4169-8E12-1D52C6BC05B3}" type="slidenum">
              <a:rPr kumimoji="1" lang="ja-JP" altLang="en-US" smtClean="0"/>
              <a:t>2</a:t>
            </a:fld>
            <a:endParaRPr kumimoji="1" lang="ja-JP" altLang="en-US"/>
          </a:p>
        </p:txBody>
      </p:sp>
    </p:spTree>
    <p:extLst>
      <p:ext uri="{BB962C8B-B14F-4D97-AF65-F5344CB8AC3E}">
        <p14:creationId xmlns:p14="http://schemas.microsoft.com/office/powerpoint/2010/main" val="31370119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7763" y="1233488"/>
            <a:ext cx="4440237" cy="3328987"/>
          </a:xfrm>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［口述例：</a:t>
            </a:r>
            <a:r>
              <a:rPr kumimoji="1" lang="en-US" altLang="ja-JP" dirty="0"/>
              <a:t>2</a:t>
            </a:r>
            <a:r>
              <a:rPr kumimoji="1" lang="ja-JP" altLang="en-US" dirty="0"/>
              <a:t>分］</a:t>
            </a:r>
            <a:endParaRPr kumimoji="1" lang="en-US" altLang="ja-JP" dirty="0"/>
          </a:p>
          <a:p>
            <a:r>
              <a:rPr kumimoji="1" lang="ja-JP" altLang="en-US" dirty="0"/>
              <a:t>今回の授業やワークは、これからの人生のことを考えるよい機会になったのではないでしょうか。</a:t>
            </a:r>
            <a:endParaRPr kumimoji="1" lang="en-US" altLang="ja-JP" dirty="0"/>
          </a:p>
          <a:p>
            <a:r>
              <a:rPr kumimoji="1" lang="ja-JP" altLang="en-US" dirty="0"/>
              <a:t>ライフプランは一人ひとり違うものです。大切なのは、正しい知識を持って、「自分の」ライフプランを作ることです。</a:t>
            </a:r>
            <a:endParaRPr kumimoji="1" lang="en-US" altLang="ja-JP" dirty="0"/>
          </a:p>
          <a:p>
            <a:r>
              <a:rPr kumimoji="1" lang="ja-JP" altLang="en-US" dirty="0"/>
              <a:t>最後のワークで記入したライフプランは、様々なライフイベントを通して、変化していくものと思います。軌道修正も可能だということですね。</a:t>
            </a:r>
            <a:endParaRPr kumimoji="1" lang="en-US" altLang="ja-JP" dirty="0"/>
          </a:p>
          <a:p>
            <a:r>
              <a:rPr kumimoji="1" lang="ja-JP" altLang="en-US" dirty="0"/>
              <a:t>今回の授業だけで終わりにせず、学生生活やその後の人生の様々な機会ごとにライフプランの見直しもしてみてくださいね。</a:t>
            </a:r>
            <a:endParaRPr kumimoji="1" lang="en-US" altLang="ja-JP" dirty="0"/>
          </a:p>
          <a:p>
            <a:endParaRPr kumimoji="1" lang="en-US" altLang="ja-JP" dirty="0"/>
          </a:p>
          <a:p>
            <a:endParaRPr kumimoji="1" lang="en-US" altLang="ja-JP" dirty="0"/>
          </a:p>
          <a:p>
            <a:r>
              <a:rPr kumimoji="1" lang="ja-JP" altLang="en-US" dirty="0"/>
              <a:t>［ねらい・ポイント］</a:t>
            </a:r>
            <a:endParaRPr kumimoji="1" lang="en-US" altLang="ja-JP" dirty="0"/>
          </a:p>
          <a:p>
            <a:r>
              <a:rPr kumimoji="1" lang="ja-JP" altLang="en-US" dirty="0"/>
              <a:t>・最後に、一人ひとりライフプランは違うこと、そして大切なのは、正しい知識を持って、「自分の」ライフプランを作ることを確認して、終了します。</a:t>
            </a:r>
            <a:endParaRPr kumimoji="1" lang="en-US" altLang="ja-JP" dirty="0"/>
          </a:p>
          <a:p>
            <a:endParaRPr kumimoji="1" lang="en-US" altLang="ja-JP" dirty="0"/>
          </a:p>
        </p:txBody>
      </p:sp>
      <p:sp>
        <p:nvSpPr>
          <p:cNvPr id="4" name="スライド番号プレースホルダー 3"/>
          <p:cNvSpPr>
            <a:spLocks noGrp="1"/>
          </p:cNvSpPr>
          <p:nvPr>
            <p:ph type="sldNum" sz="quarter" idx="10"/>
          </p:nvPr>
        </p:nvSpPr>
        <p:spPr/>
        <p:txBody>
          <a:bodyPr/>
          <a:lstStyle/>
          <a:p>
            <a:fld id="{62673595-8ED1-4169-8E12-1D52C6BC05B3}" type="slidenum">
              <a:rPr kumimoji="1" lang="ja-JP" altLang="en-US" smtClean="0"/>
              <a:t>20</a:t>
            </a:fld>
            <a:endParaRPr kumimoji="1" lang="ja-JP" altLang="en-US"/>
          </a:p>
        </p:txBody>
      </p:sp>
    </p:spTree>
    <p:extLst>
      <p:ext uri="{BB962C8B-B14F-4D97-AF65-F5344CB8AC3E}">
        <p14:creationId xmlns:p14="http://schemas.microsoft.com/office/powerpoint/2010/main" val="28314212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7763" y="1233488"/>
            <a:ext cx="4440237" cy="3328987"/>
          </a:xfrm>
        </p:spPr>
      </p:sp>
      <p:sp>
        <p:nvSpPr>
          <p:cNvPr id="3" name="ノート プレースホルダー 2"/>
          <p:cNvSpPr>
            <a:spLocks noGrp="1"/>
          </p:cNvSpPr>
          <p:nvPr>
            <p:ph type="body" idx="1"/>
          </p:nvPr>
        </p:nvSpPr>
        <p:spPr/>
        <p:txBody>
          <a:bodyPr/>
          <a:lstStyle/>
          <a:p>
            <a:r>
              <a:rPr kumimoji="1" lang="ja-JP" altLang="en-US" dirty="0"/>
              <a:t>［口述例：</a:t>
            </a:r>
            <a:r>
              <a:rPr kumimoji="1" lang="en-US" altLang="ja-JP" dirty="0"/>
              <a:t>3</a:t>
            </a:r>
            <a:r>
              <a:rPr kumimoji="1" lang="ja-JP" altLang="en-US" dirty="0"/>
              <a:t>分］</a:t>
            </a:r>
            <a:endParaRPr kumimoji="1" lang="en-US" altLang="ja-JP" dirty="0"/>
          </a:p>
          <a:p>
            <a:r>
              <a:rPr kumimoji="1" lang="ja-JP" altLang="en-US" dirty="0"/>
              <a:t>（スライドの文章を順に読み上げます。）</a:t>
            </a:r>
            <a:endParaRPr kumimoji="1" lang="en-US" altLang="ja-JP" dirty="0"/>
          </a:p>
          <a:p>
            <a:endParaRPr kumimoji="1" lang="en-US" altLang="ja-JP" dirty="0"/>
          </a:p>
          <a:p>
            <a:r>
              <a:rPr kumimoji="1" lang="ja-JP" altLang="en-US" dirty="0"/>
              <a:t>［ねらい・ポイント］</a:t>
            </a:r>
            <a:endParaRPr kumimoji="1" lang="en-US" altLang="ja-JP" dirty="0"/>
          </a:p>
          <a:p>
            <a:r>
              <a:rPr kumimoji="1" lang="ja-JP" altLang="en-US" dirty="0"/>
              <a:t>・前スライドの「</a:t>
            </a:r>
            <a:r>
              <a:rPr lang="ja-JP" altLang="en-US" dirty="0"/>
              <a:t>ライフプラン作成の旅にしゅっぱ～つ！」を受けて、人生を旅になぞらえて、ライフプランは旅支度と表現しています。</a:t>
            </a:r>
            <a:endParaRPr lang="en-US" altLang="ja-JP" dirty="0"/>
          </a:p>
          <a:p>
            <a:r>
              <a:rPr kumimoji="1" lang="ja-JP" altLang="en-US" dirty="0"/>
              <a:t>・身近な旅を想像することで、ライフプランに必要な要素を理解してもらうことがねらいとなります。</a:t>
            </a:r>
            <a:endParaRPr kumimoji="1" lang="en-US" altLang="ja-JP" dirty="0"/>
          </a:p>
          <a:p>
            <a:endParaRPr kumimoji="1" lang="ja-JP" altLang="en-US" dirty="0"/>
          </a:p>
        </p:txBody>
      </p:sp>
      <p:sp>
        <p:nvSpPr>
          <p:cNvPr id="4" name="スライド番号プレースホルダー 3"/>
          <p:cNvSpPr>
            <a:spLocks noGrp="1"/>
          </p:cNvSpPr>
          <p:nvPr>
            <p:ph type="sldNum" sz="quarter" idx="10"/>
          </p:nvPr>
        </p:nvSpPr>
        <p:spPr/>
        <p:txBody>
          <a:bodyPr/>
          <a:lstStyle/>
          <a:p>
            <a:fld id="{62673595-8ED1-4169-8E12-1D52C6BC05B3}" type="slidenum">
              <a:rPr kumimoji="1" lang="ja-JP" altLang="en-US" smtClean="0"/>
              <a:t>3</a:t>
            </a:fld>
            <a:endParaRPr kumimoji="1" lang="ja-JP" altLang="en-US"/>
          </a:p>
        </p:txBody>
      </p:sp>
    </p:spTree>
    <p:extLst>
      <p:ext uri="{BB962C8B-B14F-4D97-AF65-F5344CB8AC3E}">
        <p14:creationId xmlns:p14="http://schemas.microsoft.com/office/powerpoint/2010/main" val="40614837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7763" y="1233488"/>
            <a:ext cx="4440237" cy="3328987"/>
          </a:xfrm>
        </p:spPr>
      </p:sp>
      <p:sp>
        <p:nvSpPr>
          <p:cNvPr id="3" name="ノート プレースホルダー 2"/>
          <p:cNvSpPr>
            <a:spLocks noGrp="1"/>
          </p:cNvSpPr>
          <p:nvPr>
            <p:ph type="body" idx="1"/>
          </p:nvPr>
        </p:nvSpPr>
        <p:spPr/>
        <p:txBody>
          <a:bodyPr/>
          <a:lstStyle/>
          <a:p>
            <a:r>
              <a:rPr kumimoji="1" lang="ja-JP" altLang="en-US" dirty="0"/>
              <a:t>［口述例：</a:t>
            </a:r>
            <a:r>
              <a:rPr kumimoji="1" lang="en-US" altLang="ja-JP" dirty="0"/>
              <a:t>3</a:t>
            </a:r>
            <a:r>
              <a:rPr kumimoji="1" lang="ja-JP" altLang="en-US" dirty="0"/>
              <a:t>分］</a:t>
            </a:r>
            <a:endParaRPr kumimoji="1" lang="en-US" altLang="ja-JP" dirty="0"/>
          </a:p>
          <a:p>
            <a:r>
              <a:rPr kumimoji="1" lang="ja-JP" altLang="en-US" dirty="0"/>
              <a:t>ライフプランとは、</a:t>
            </a:r>
            <a:r>
              <a:rPr kumimoji="1" lang="ja-JP" altLang="en-US" sz="1200" b="0" i="0" u="none" strike="noStrike" kern="1200" baseline="0" dirty="0">
                <a:solidFill>
                  <a:schemeClr val="tx1"/>
                </a:solidFill>
                <a:latin typeface="+mn-lt"/>
                <a:ea typeface="+mn-ea"/>
                <a:cs typeface="+mn-cs"/>
              </a:rPr>
              <a:t>一言でいうと人生設計のことです。生涯にわたって充実した人生を送るために、自分や家族の生活も含めて、具体的なライフステージを意識したキャリアデザインやプランを描いていくことが大切です。</a:t>
            </a:r>
            <a:endParaRPr kumimoji="1" lang="en-US" altLang="ja-JP" dirty="0"/>
          </a:p>
          <a:p>
            <a:r>
              <a:rPr kumimoji="1" lang="ja-JP" altLang="en-US" sz="1200" b="0" i="0" u="none" strike="noStrike" kern="1200" baseline="0" dirty="0">
                <a:solidFill>
                  <a:schemeClr val="tx1"/>
                </a:solidFill>
                <a:latin typeface="+mn-lt"/>
                <a:ea typeface="+mn-ea"/>
                <a:cs typeface="+mn-cs"/>
              </a:rPr>
              <a:t>とはいっても、やはりピンとこない人が多いと思いますので、この授業では、働くこと、結婚のこと、妊娠・出産のこと、子育てのことについて具体的に見ていきたいと思います。</a:t>
            </a:r>
            <a:endParaRPr kumimoji="1" lang="en-US" altLang="ja-JP" dirty="0"/>
          </a:p>
          <a:p>
            <a:r>
              <a:rPr kumimoji="1" lang="ja-JP" altLang="en-US" dirty="0"/>
              <a:t>（スライドの図に言及してもよいでしょう。図は</a:t>
            </a:r>
            <a:r>
              <a:rPr kumimoji="1" lang="en-US" altLang="ja-JP" dirty="0"/>
              <a:t>HAND BOOK</a:t>
            </a:r>
            <a:r>
              <a:rPr kumimoji="1" lang="ja-JP" altLang="en-US" dirty="0"/>
              <a:t>に掲載されているものです。）</a:t>
            </a:r>
            <a:endParaRPr kumimoji="1" lang="en-US" altLang="ja-JP" dirty="0"/>
          </a:p>
          <a:p>
            <a:endParaRPr kumimoji="1" lang="en-US" altLang="ja-JP" dirty="0"/>
          </a:p>
          <a:p>
            <a:r>
              <a:rPr kumimoji="1" lang="ja-JP" altLang="en-US" dirty="0"/>
              <a:t>［ねらい・ポイント］</a:t>
            </a:r>
            <a:endParaRPr kumimoji="1" lang="en-US" altLang="ja-JP" dirty="0"/>
          </a:p>
          <a:p>
            <a:r>
              <a:rPr kumimoji="1" lang="ja-JP" altLang="en-US" dirty="0"/>
              <a:t>・ライフプランとは、現在から死に至るまでの生涯の人生設計であること、また、充実した生活を送るために必要であること、そして、「生きがい・健康・経済生活（お金）」の</a:t>
            </a:r>
            <a:r>
              <a:rPr kumimoji="1" lang="en-US" altLang="ja-JP" dirty="0"/>
              <a:t>3</a:t>
            </a:r>
            <a:r>
              <a:rPr kumimoji="1" lang="ja-JP" altLang="en-US" dirty="0" err="1"/>
              <a:t>つの</a:t>
            </a:r>
            <a:r>
              <a:rPr kumimoji="1" lang="ja-JP" altLang="en-US" dirty="0"/>
              <a:t>テーマが不可欠であることを確認しておきましょう。</a:t>
            </a:r>
            <a:endParaRPr kumimoji="1" lang="en-US" altLang="ja-JP" dirty="0"/>
          </a:p>
          <a:p>
            <a:r>
              <a:rPr kumimoji="1" lang="ja-JP" altLang="en-US" dirty="0"/>
              <a:t>・</a:t>
            </a:r>
            <a:r>
              <a:rPr kumimoji="1" lang="en-US" altLang="ja-JP" dirty="0"/>
              <a:t>HAND</a:t>
            </a:r>
            <a:r>
              <a:rPr kumimoji="1" lang="en-US" altLang="ja-JP" baseline="0" dirty="0"/>
              <a:t> BOOK</a:t>
            </a:r>
            <a:r>
              <a:rPr kumimoji="1" lang="ja-JP" altLang="en-US" baseline="0" dirty="0"/>
              <a:t>には、経済生活（お金）のテーマが十分説明されていないため、経済生活（お金）を常に意識しておくことが人生設計には必要であることは押さえておく必要があります。</a:t>
            </a:r>
            <a:endParaRPr kumimoji="1" lang="ja-JP" altLang="en-US" dirty="0"/>
          </a:p>
        </p:txBody>
      </p:sp>
      <p:sp>
        <p:nvSpPr>
          <p:cNvPr id="4" name="スライド番号プレースホルダー 3"/>
          <p:cNvSpPr>
            <a:spLocks noGrp="1"/>
          </p:cNvSpPr>
          <p:nvPr>
            <p:ph type="sldNum" sz="quarter" idx="10"/>
          </p:nvPr>
        </p:nvSpPr>
        <p:spPr/>
        <p:txBody>
          <a:bodyPr/>
          <a:lstStyle/>
          <a:p>
            <a:fld id="{62673595-8ED1-4169-8E12-1D52C6BC05B3}" type="slidenum">
              <a:rPr kumimoji="1" lang="ja-JP" altLang="en-US" smtClean="0"/>
              <a:t>4</a:t>
            </a:fld>
            <a:endParaRPr kumimoji="1" lang="ja-JP" altLang="en-US"/>
          </a:p>
        </p:txBody>
      </p:sp>
    </p:spTree>
    <p:extLst>
      <p:ext uri="{BB962C8B-B14F-4D97-AF65-F5344CB8AC3E}">
        <p14:creationId xmlns:p14="http://schemas.microsoft.com/office/powerpoint/2010/main" val="13881355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7763" y="1233488"/>
            <a:ext cx="4440237" cy="3328987"/>
          </a:xfrm>
        </p:spPr>
      </p:sp>
      <p:sp>
        <p:nvSpPr>
          <p:cNvPr id="3" name="ノート プレースホルダー 2"/>
          <p:cNvSpPr>
            <a:spLocks noGrp="1"/>
          </p:cNvSpPr>
          <p:nvPr>
            <p:ph type="body" idx="1"/>
          </p:nvPr>
        </p:nvSpPr>
        <p:spPr/>
        <p:txBody>
          <a:bodyPr/>
          <a:lstStyle/>
          <a:p>
            <a:r>
              <a:rPr kumimoji="1" lang="ja-JP" altLang="en-US" dirty="0"/>
              <a:t>［口述例：</a:t>
            </a:r>
            <a:r>
              <a:rPr kumimoji="1" lang="en-US" altLang="ja-JP" dirty="0"/>
              <a:t>5</a:t>
            </a:r>
            <a:r>
              <a:rPr kumimoji="1" lang="ja-JP" altLang="en-US" dirty="0"/>
              <a:t>分］</a:t>
            </a:r>
            <a:endParaRPr kumimoji="1" lang="en-US" altLang="ja-JP" dirty="0"/>
          </a:p>
          <a:p>
            <a:r>
              <a:rPr kumimoji="1" lang="ja-JP" altLang="en-US" dirty="0"/>
              <a:t>（どうして今の時代にライフプランが必要なのかを説明します。）</a:t>
            </a:r>
            <a:endParaRPr kumimoji="1" lang="en-US" altLang="ja-JP" dirty="0"/>
          </a:p>
          <a:p>
            <a:endParaRPr kumimoji="1" lang="en-US" altLang="ja-JP" dirty="0"/>
          </a:p>
          <a:p>
            <a:r>
              <a:rPr lang="ja-JP" altLang="en-US" dirty="0">
                <a:effectLst/>
              </a:rPr>
              <a:t>○少子高齢化とは・・・</a:t>
            </a:r>
            <a:endParaRPr lang="en-US" altLang="ja-JP" dirty="0">
              <a:effectLst/>
            </a:endParaRPr>
          </a:p>
          <a:p>
            <a:r>
              <a:rPr lang="ja-JP" altLang="en-US" dirty="0">
                <a:effectLst/>
              </a:rPr>
              <a:t>人口全体に占める子供の割合が低下し、高齢者の割合が高まることです。</a:t>
            </a:r>
            <a:endParaRPr lang="en-US" altLang="ja-JP" dirty="0">
              <a:effectLst/>
            </a:endParaRPr>
          </a:p>
          <a:p>
            <a:r>
              <a:rPr lang="ja-JP" altLang="en-US" dirty="0">
                <a:effectLst/>
              </a:rPr>
              <a:t>例えば、</a:t>
            </a:r>
            <a:r>
              <a:rPr lang="en-US" altLang="ja-JP" dirty="0">
                <a:effectLst/>
              </a:rPr>
              <a:t>【65</a:t>
            </a:r>
            <a:r>
              <a:rPr lang="ja-JP" altLang="en-US" dirty="0">
                <a:effectLst/>
              </a:rPr>
              <a:t>歳～人口</a:t>
            </a:r>
            <a:r>
              <a:rPr lang="en-US" altLang="ja-JP" dirty="0">
                <a:effectLst/>
              </a:rPr>
              <a:t>】</a:t>
            </a:r>
            <a:r>
              <a:rPr lang="ja-JP" altLang="en-US" dirty="0">
                <a:effectLst/>
              </a:rPr>
              <a:t>／</a:t>
            </a:r>
            <a:r>
              <a:rPr lang="en-US" altLang="ja-JP" dirty="0">
                <a:effectLst/>
              </a:rPr>
              <a:t>【20</a:t>
            </a:r>
            <a:r>
              <a:rPr lang="ja-JP" altLang="en-US" dirty="0">
                <a:effectLst/>
              </a:rPr>
              <a:t>～</a:t>
            </a:r>
            <a:r>
              <a:rPr lang="en-US" altLang="ja-JP" dirty="0">
                <a:effectLst/>
              </a:rPr>
              <a:t>64</a:t>
            </a:r>
            <a:r>
              <a:rPr lang="ja-JP" altLang="en-US" dirty="0">
                <a:effectLst/>
              </a:rPr>
              <a:t>歳人口</a:t>
            </a:r>
            <a:r>
              <a:rPr lang="en-US" altLang="ja-JP" dirty="0">
                <a:effectLst/>
              </a:rPr>
              <a:t>】</a:t>
            </a:r>
            <a:r>
              <a:rPr lang="ja-JP" altLang="en-US" dirty="0">
                <a:effectLst/>
              </a:rPr>
              <a:t>の割合が、</a:t>
            </a:r>
            <a:r>
              <a:rPr lang="en-US" altLang="ja-JP" dirty="0">
                <a:effectLst/>
              </a:rPr>
              <a:t>1990</a:t>
            </a:r>
            <a:r>
              <a:rPr lang="ja-JP" altLang="en-US" dirty="0">
                <a:effectLst/>
              </a:rPr>
              <a:t>年では、１人／</a:t>
            </a:r>
            <a:r>
              <a:rPr lang="en-US" altLang="ja-JP" dirty="0">
                <a:effectLst/>
              </a:rPr>
              <a:t>5.1</a:t>
            </a:r>
            <a:r>
              <a:rPr lang="ja-JP" altLang="en-US" dirty="0">
                <a:effectLst/>
              </a:rPr>
              <a:t>人であったのが、</a:t>
            </a:r>
            <a:r>
              <a:rPr lang="en-US" altLang="ja-JP" dirty="0">
                <a:effectLst/>
              </a:rPr>
              <a:t>2060</a:t>
            </a:r>
            <a:r>
              <a:rPr lang="ja-JP" altLang="en-US" dirty="0">
                <a:effectLst/>
              </a:rPr>
              <a:t>年には、１人／</a:t>
            </a:r>
            <a:r>
              <a:rPr lang="en-US" altLang="ja-JP" dirty="0">
                <a:effectLst/>
              </a:rPr>
              <a:t>1.2</a:t>
            </a:r>
            <a:r>
              <a:rPr lang="ja-JP" altLang="en-US" dirty="0">
                <a:effectLst/>
              </a:rPr>
              <a:t>人と推計されています。</a:t>
            </a:r>
            <a:endParaRPr lang="en-US" altLang="ja-JP" dirty="0">
              <a:effectLst/>
            </a:endParaRPr>
          </a:p>
          <a:p>
            <a:r>
              <a:rPr lang="ja-JP" altLang="en-US" dirty="0">
                <a:effectLst/>
              </a:rPr>
              <a:t>この少子高齢化は社会的影響が大きく、社会保障負担が増えたり、地域社会の活力の維持が難しくなったり、都市の機能や高齢者と地域との関わり方などが変化していることなどの影響があらわれています。</a:t>
            </a:r>
            <a:endParaRPr lang="en-US" altLang="ja-JP" dirty="0">
              <a:effectLst/>
            </a:endParaRPr>
          </a:p>
          <a:p>
            <a:r>
              <a:rPr lang="ja-JP" altLang="en-US" dirty="0">
                <a:effectLst/>
              </a:rPr>
              <a:t>（参考：労働力の減少にともなう経済的影響もあり、貯蓄率低下は国の財政だけでなく個人にも影響をおよぼしています。国の対策は万全ではないため、個人の対策も必要なことがわかりました。将来的には増税のほかにも個人的な負担が増えることも考えられるため、自分にできる解決策に取り組み、収入と支出のバランスを考えながら、うまく生計をやりくりしていく必要があるでしょう。）</a:t>
            </a:r>
            <a:endParaRPr lang="en-US" altLang="ja-JP" dirty="0">
              <a:effectLst/>
            </a:endParaRPr>
          </a:p>
          <a:p>
            <a:endParaRPr lang="en-US" altLang="ja-JP" dirty="0">
              <a:effectLst/>
            </a:endParaRPr>
          </a:p>
          <a:p>
            <a:r>
              <a:rPr lang="ja-JP" altLang="en-US" dirty="0">
                <a:effectLst/>
              </a:rPr>
              <a:t>○人生の長期化とは・・・</a:t>
            </a:r>
            <a:endParaRPr lang="en-US" altLang="ja-JP" dirty="0">
              <a:effectLst/>
            </a:endParaRPr>
          </a:p>
          <a:p>
            <a:r>
              <a:rPr lang="ja-JP" altLang="en-US" dirty="0">
                <a:effectLst/>
              </a:rPr>
              <a:t>日本人の平均寿命がどんどん延びていることです。</a:t>
            </a:r>
            <a:endParaRPr lang="en-US" altLang="ja-JP" dirty="0">
              <a:effectLst/>
            </a:endParaRPr>
          </a:p>
          <a:p>
            <a:r>
              <a:rPr lang="ja-JP" altLang="en-US" dirty="0">
                <a:effectLst/>
              </a:rPr>
              <a:t>日本人の平均寿命は平成</a:t>
            </a:r>
            <a:r>
              <a:rPr lang="en-US" altLang="ja-JP" dirty="0">
                <a:effectLst/>
              </a:rPr>
              <a:t>28</a:t>
            </a:r>
            <a:r>
              <a:rPr lang="ja-JP" altLang="en-US" dirty="0">
                <a:effectLst/>
              </a:rPr>
              <a:t>年の段階で、男性が</a:t>
            </a:r>
            <a:r>
              <a:rPr lang="en-US" altLang="ja-JP" dirty="0">
                <a:effectLst/>
              </a:rPr>
              <a:t>80.98</a:t>
            </a:r>
            <a:r>
              <a:rPr lang="ja-JP" altLang="en-US" dirty="0">
                <a:effectLst/>
              </a:rPr>
              <a:t>歳、女性は</a:t>
            </a:r>
            <a:r>
              <a:rPr lang="en-US" altLang="ja-JP" dirty="0">
                <a:effectLst/>
              </a:rPr>
              <a:t>87.14</a:t>
            </a:r>
            <a:r>
              <a:rPr lang="ja-JP" altLang="en-US" dirty="0">
                <a:effectLst/>
              </a:rPr>
              <a:t>歳でした。</a:t>
            </a:r>
            <a:r>
              <a:rPr lang="en-US" altLang="ja-JP" dirty="0">
                <a:effectLst/>
              </a:rPr>
              <a:t>20</a:t>
            </a:r>
            <a:r>
              <a:rPr lang="ja-JP" altLang="en-US" dirty="0">
                <a:effectLst/>
              </a:rPr>
              <a:t>年前の</a:t>
            </a:r>
            <a:r>
              <a:rPr lang="en-US" altLang="ja-JP" dirty="0">
                <a:effectLst/>
              </a:rPr>
              <a:t>80</a:t>
            </a:r>
            <a:r>
              <a:rPr lang="ja-JP" altLang="en-US" dirty="0">
                <a:effectLst/>
              </a:rPr>
              <a:t>歳と、現在の</a:t>
            </a:r>
            <a:r>
              <a:rPr lang="en-US" altLang="ja-JP" dirty="0">
                <a:effectLst/>
              </a:rPr>
              <a:t>80</a:t>
            </a:r>
            <a:r>
              <a:rPr lang="ja-JP" altLang="en-US" dirty="0">
                <a:effectLst/>
              </a:rPr>
              <a:t>歳を比べると、現在の</a:t>
            </a:r>
            <a:r>
              <a:rPr lang="en-US" altLang="ja-JP" dirty="0">
                <a:effectLst/>
              </a:rPr>
              <a:t>80</a:t>
            </a:r>
            <a:r>
              <a:rPr lang="ja-JP" altLang="en-US" dirty="0">
                <a:effectLst/>
              </a:rPr>
              <a:t>歳のほうが元気になっています。</a:t>
            </a:r>
            <a:r>
              <a:rPr lang="en-US" altLang="ja-JP" dirty="0">
                <a:effectLst/>
              </a:rPr>
              <a:t>2016</a:t>
            </a:r>
            <a:r>
              <a:rPr lang="ja-JP" altLang="en-US" dirty="0">
                <a:effectLst/>
              </a:rPr>
              <a:t>年に発行された</a:t>
            </a:r>
            <a:r>
              <a:rPr lang="en-US" altLang="ja-JP" dirty="0">
                <a:effectLst/>
              </a:rPr>
              <a:t>『LIFE SHIFT</a:t>
            </a:r>
            <a:r>
              <a:rPr lang="ja-JP" altLang="en-US" dirty="0">
                <a:effectLst/>
              </a:rPr>
              <a:t>（ライフ・シフト）</a:t>
            </a:r>
            <a:r>
              <a:rPr lang="en-US" altLang="ja-JP" dirty="0">
                <a:effectLst/>
              </a:rPr>
              <a:t>―100</a:t>
            </a:r>
            <a:r>
              <a:rPr lang="ja-JP" altLang="en-US" dirty="0">
                <a:effectLst/>
              </a:rPr>
              <a:t>年時代の人生戦略</a:t>
            </a:r>
            <a:r>
              <a:rPr lang="en-US" altLang="ja-JP" dirty="0">
                <a:effectLst/>
              </a:rPr>
              <a:t>』</a:t>
            </a:r>
            <a:r>
              <a:rPr lang="ja-JP" altLang="en-US" dirty="0">
                <a:effectLst/>
              </a:rPr>
              <a:t>では、</a:t>
            </a:r>
            <a:r>
              <a:rPr lang="en-US" altLang="ja-JP" dirty="0">
                <a:effectLst/>
              </a:rPr>
              <a:t>2007</a:t>
            </a:r>
            <a:r>
              <a:rPr lang="ja-JP" altLang="en-US" dirty="0">
                <a:effectLst/>
              </a:rPr>
              <a:t>年生まれの日本人の半数が</a:t>
            </a:r>
            <a:r>
              <a:rPr lang="en-US" altLang="ja-JP" dirty="0">
                <a:effectLst/>
              </a:rPr>
              <a:t>107</a:t>
            </a:r>
            <a:r>
              <a:rPr lang="ja-JP" altLang="en-US" dirty="0">
                <a:effectLst/>
              </a:rPr>
              <a:t>歳まで生きると予測されています。</a:t>
            </a:r>
            <a:endParaRPr lang="en-US" altLang="ja-JP" dirty="0">
              <a:effectLst/>
            </a:endParaRPr>
          </a:p>
          <a:p>
            <a:r>
              <a:rPr lang="ja-JP" altLang="en-US" dirty="0">
                <a:effectLst/>
              </a:rPr>
              <a:t>これまでの教育→仕事→引退の人生</a:t>
            </a:r>
            <a:r>
              <a:rPr lang="en-US" altLang="ja-JP" dirty="0">
                <a:effectLst/>
              </a:rPr>
              <a:t>70</a:t>
            </a:r>
            <a:r>
              <a:rPr lang="ja-JP" altLang="en-US" dirty="0">
                <a:effectLst/>
              </a:rPr>
              <a:t>年のライフプランは成立しなくなり、生涯に</a:t>
            </a:r>
            <a:r>
              <a:rPr lang="en-US" altLang="ja-JP" dirty="0">
                <a:effectLst/>
              </a:rPr>
              <a:t>2</a:t>
            </a:r>
            <a:r>
              <a:rPr lang="ja-JP" altLang="en-US" dirty="0">
                <a:effectLst/>
              </a:rPr>
              <a:t>つまたは</a:t>
            </a:r>
            <a:r>
              <a:rPr lang="en-US" altLang="ja-JP" dirty="0">
                <a:effectLst/>
              </a:rPr>
              <a:t>3</a:t>
            </a:r>
            <a:r>
              <a:rPr lang="ja-JP" altLang="en-US" dirty="0" err="1">
                <a:effectLst/>
              </a:rPr>
              <a:t>つの</a:t>
            </a:r>
            <a:r>
              <a:rPr lang="ja-JP" altLang="en-US" dirty="0">
                <a:effectLst/>
              </a:rPr>
              <a:t>キャリアを持つ人生</a:t>
            </a:r>
            <a:r>
              <a:rPr lang="en-US" altLang="ja-JP" dirty="0">
                <a:effectLst/>
              </a:rPr>
              <a:t>100</a:t>
            </a:r>
            <a:r>
              <a:rPr lang="ja-JP" altLang="en-US" dirty="0">
                <a:effectLst/>
              </a:rPr>
              <a:t>年のライフプランが必要になってくるでしょう。</a:t>
            </a:r>
            <a:endParaRPr lang="en-US" altLang="ja-JP" dirty="0">
              <a:effectLst/>
            </a:endParaRPr>
          </a:p>
          <a:p>
            <a:endParaRPr lang="en-US" altLang="ja-JP" dirty="0">
              <a:effectLst/>
            </a:endParaRPr>
          </a:p>
          <a:p>
            <a:r>
              <a:rPr lang="ja-JP" altLang="en-US" dirty="0">
                <a:effectLst/>
              </a:rPr>
              <a:t>○ライフスタイルの変化・人生の多様化・・・</a:t>
            </a:r>
            <a:endParaRPr lang="en-US" altLang="ja-JP" dirty="0">
              <a:effectLst/>
            </a:endParaRPr>
          </a:p>
          <a:p>
            <a:r>
              <a:rPr lang="ja-JP" altLang="en-US" dirty="0">
                <a:effectLst/>
              </a:rPr>
              <a:t>家族構成の変化、働き方の多様化、女性の社会進出、男性の家事・育児参加、健康増進への関心の高まりなどによって、様々な選択肢の中から自由に選択できるようになってきています。</a:t>
            </a:r>
            <a:endParaRPr lang="en-US" altLang="ja-JP" dirty="0">
              <a:effectLst/>
            </a:endParaRPr>
          </a:p>
          <a:p>
            <a:r>
              <a:rPr lang="ja-JP" altLang="en-US" dirty="0">
                <a:effectLst/>
              </a:rPr>
              <a:t>そうなると、一人ひとりみんな異なるライフプランを持つようになり、それぞれのニーズに合わせた人生設計を考えることが求められる時代になってきています。</a:t>
            </a:r>
            <a:endParaRPr lang="en-US" altLang="ja-JP" dirty="0">
              <a:effectLst/>
            </a:endParaRPr>
          </a:p>
          <a:p>
            <a:endParaRPr lang="en-US" altLang="ja-JP" dirty="0">
              <a:effectLst/>
            </a:endParaRPr>
          </a:p>
          <a:p>
            <a:r>
              <a:rPr lang="ja-JP" altLang="en-US" dirty="0">
                <a:effectLst/>
              </a:rPr>
              <a:t>私たちは、性別、年齢、障がいの有無、国籍・文化的背景、性的指向・性自認などにかかわらず、一人ひとりが違った個性や能力を持つ個人です。誰もが希望を持って日々自分らしく生きられる、誰もが自分の目標に向けて挑戦できる、誰もが能力を発揮し、参画・活躍できるという観点からライフプランを考えていきましょう。</a:t>
            </a:r>
            <a:endParaRPr lang="en-US" altLang="ja-JP" dirty="0">
              <a:effectLst/>
            </a:endParaRPr>
          </a:p>
          <a:p>
            <a:endParaRPr lang="ja-JP" altLang="en-US" dirty="0">
              <a:effectLst/>
            </a:endParaRPr>
          </a:p>
        </p:txBody>
      </p:sp>
      <p:sp>
        <p:nvSpPr>
          <p:cNvPr id="4" name="スライド番号プレースホルダー 3"/>
          <p:cNvSpPr>
            <a:spLocks noGrp="1"/>
          </p:cNvSpPr>
          <p:nvPr>
            <p:ph type="sldNum" sz="quarter" idx="10"/>
          </p:nvPr>
        </p:nvSpPr>
        <p:spPr/>
        <p:txBody>
          <a:bodyPr/>
          <a:lstStyle/>
          <a:p>
            <a:fld id="{62673595-8ED1-4169-8E12-1D52C6BC05B3}" type="slidenum">
              <a:rPr kumimoji="1" lang="ja-JP" altLang="en-US" smtClean="0"/>
              <a:t>5</a:t>
            </a:fld>
            <a:endParaRPr kumimoji="1" lang="ja-JP" altLang="en-US"/>
          </a:p>
        </p:txBody>
      </p:sp>
    </p:spTree>
    <p:extLst>
      <p:ext uri="{BB962C8B-B14F-4D97-AF65-F5344CB8AC3E}">
        <p14:creationId xmlns:p14="http://schemas.microsoft.com/office/powerpoint/2010/main" val="16729547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7763" y="1233488"/>
            <a:ext cx="4440237" cy="3328987"/>
          </a:xfrm>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［口述例：</a:t>
            </a:r>
            <a:r>
              <a:rPr kumimoji="1" lang="en-US" altLang="ja-JP" dirty="0"/>
              <a:t>3</a:t>
            </a:r>
            <a:r>
              <a:rPr kumimoji="1" lang="ja-JP" altLang="en-US" dirty="0"/>
              <a:t>分（授業開始から</a:t>
            </a:r>
            <a:r>
              <a:rPr kumimoji="1" lang="en-US" altLang="ja-JP" dirty="0"/>
              <a:t>20</a:t>
            </a:r>
            <a:r>
              <a:rPr kumimoji="1" lang="ja-JP" altLang="en-US" dirty="0"/>
              <a:t>分経過）］</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ライフイベントとは、「進学」「就職」「結婚」など、人生のどこかで出会う出来事のことです。</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（スライドのライフイベントの例について言及します。）</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ただし、これらのライフイベントは一例ですので、</a:t>
            </a:r>
            <a:r>
              <a:rPr lang="ja-JP" altLang="en-US" b="0" dirty="0">
                <a:effectLst/>
              </a:rPr>
              <a:t>一人ひとり多様な選択を行うことができます。</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［ねらい・ポイント］</a:t>
            </a:r>
            <a:endParaRPr kumimoji="1" lang="en-US" altLang="ja-JP" dirty="0"/>
          </a:p>
          <a:p>
            <a:r>
              <a:rPr kumimoji="1" lang="ja-JP" altLang="en-US" dirty="0"/>
              <a:t>・ライフプランを考える上で、人生のどこかで出会う出来事である一般的なライフイベントについておさらいしておきましょう。</a:t>
            </a:r>
            <a:endParaRPr kumimoji="1" lang="en-US" altLang="ja-JP" dirty="0"/>
          </a:p>
          <a:p>
            <a:r>
              <a:rPr lang="ja-JP" altLang="en-US" b="0" dirty="0">
                <a:effectLst/>
              </a:rPr>
              <a:t>・ただし、一例であり、一人ひとり多様な選択を行うことができるということは伝えておきましょう。</a:t>
            </a:r>
            <a:endParaRPr kumimoji="1" lang="en-US" altLang="ja-JP" b="0" dirty="0"/>
          </a:p>
        </p:txBody>
      </p:sp>
      <p:sp>
        <p:nvSpPr>
          <p:cNvPr id="4" name="スライド番号プレースホルダー 3"/>
          <p:cNvSpPr>
            <a:spLocks noGrp="1"/>
          </p:cNvSpPr>
          <p:nvPr>
            <p:ph type="sldNum" sz="quarter" idx="10"/>
          </p:nvPr>
        </p:nvSpPr>
        <p:spPr/>
        <p:txBody>
          <a:bodyPr/>
          <a:lstStyle/>
          <a:p>
            <a:fld id="{62673595-8ED1-4169-8E12-1D52C6BC05B3}" type="slidenum">
              <a:rPr kumimoji="1" lang="ja-JP" altLang="en-US" smtClean="0"/>
              <a:t>6</a:t>
            </a:fld>
            <a:endParaRPr kumimoji="1" lang="ja-JP" altLang="en-US"/>
          </a:p>
        </p:txBody>
      </p:sp>
    </p:spTree>
    <p:extLst>
      <p:ext uri="{BB962C8B-B14F-4D97-AF65-F5344CB8AC3E}">
        <p14:creationId xmlns:p14="http://schemas.microsoft.com/office/powerpoint/2010/main" val="12461183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7763" y="1233488"/>
            <a:ext cx="4440237" cy="3328987"/>
          </a:xfrm>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［口述例：</a:t>
            </a:r>
            <a:r>
              <a:rPr kumimoji="1" lang="en-US" altLang="ja-JP" dirty="0"/>
              <a:t>5</a:t>
            </a:r>
            <a:r>
              <a:rPr kumimoji="1" lang="ja-JP" altLang="en-US" dirty="0"/>
              <a:t>分］</a:t>
            </a:r>
            <a:endParaRPr kumimoji="1" lang="en-US" altLang="ja-JP" dirty="0"/>
          </a:p>
          <a:p>
            <a:r>
              <a:rPr kumimoji="1" lang="ja-JP" altLang="en-US" dirty="0"/>
              <a:t>ライフプランを考える時に、ライフイベントだけを考えていては、ただの夢で終わってしまいます。</a:t>
            </a:r>
            <a:endParaRPr kumimoji="1" lang="en-US" altLang="ja-JP" dirty="0"/>
          </a:p>
          <a:p>
            <a:r>
              <a:rPr kumimoji="1" lang="ja-JP" altLang="en-US" dirty="0"/>
              <a:t>これからの人生設計を立てる上で、様々な角度からライフイベントについて考察することは大切です。</a:t>
            </a:r>
            <a:endParaRPr kumimoji="1" lang="en-US" altLang="ja-JP" dirty="0"/>
          </a:p>
          <a:p>
            <a:r>
              <a:rPr kumimoji="1" lang="ja-JP" altLang="en-US" dirty="0"/>
              <a:t>（</a:t>
            </a:r>
            <a:r>
              <a:rPr kumimoji="1" lang="en-US" altLang="ja-JP" dirty="0"/>
              <a:t>3</a:t>
            </a:r>
            <a:r>
              <a:rPr kumimoji="1" lang="ja-JP" altLang="en-US" dirty="0" err="1"/>
              <a:t>つの</a:t>
            </a:r>
            <a:r>
              <a:rPr kumimoji="1" lang="ja-JP" altLang="en-US" dirty="0"/>
              <a:t>テーマ「生きがい（心）」「健康（体）」「経済生活（お金）」について、スライドの説明を読み上げます。）</a:t>
            </a:r>
            <a:endParaRPr kumimoji="1" lang="en-US" altLang="ja-JP" dirty="0"/>
          </a:p>
          <a:p>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［ねらい・ポイント］</a:t>
            </a:r>
            <a:endParaRPr kumimoji="1" lang="en-US" altLang="ja-JP" dirty="0"/>
          </a:p>
          <a:p>
            <a:r>
              <a:rPr kumimoji="1" lang="ja-JP" altLang="en-US" dirty="0"/>
              <a:t>・何をするにも資金計画は必要不可欠です。常にお金のことを考えながら、ライフプランを立てるように意識づけをしていきましょう。</a:t>
            </a:r>
            <a:endParaRPr kumimoji="1" lang="en-US" altLang="ja-JP" dirty="0"/>
          </a:p>
          <a:p>
            <a:endParaRPr kumimoji="1" lang="ja-JP" altLang="en-US" dirty="0"/>
          </a:p>
        </p:txBody>
      </p:sp>
      <p:sp>
        <p:nvSpPr>
          <p:cNvPr id="4" name="スライド番号プレースホルダー 3"/>
          <p:cNvSpPr>
            <a:spLocks noGrp="1"/>
          </p:cNvSpPr>
          <p:nvPr>
            <p:ph type="sldNum" sz="quarter" idx="10"/>
          </p:nvPr>
        </p:nvSpPr>
        <p:spPr/>
        <p:txBody>
          <a:bodyPr/>
          <a:lstStyle/>
          <a:p>
            <a:fld id="{62673595-8ED1-4169-8E12-1D52C6BC05B3}" type="slidenum">
              <a:rPr kumimoji="1" lang="ja-JP" altLang="en-US" smtClean="0"/>
              <a:t>7</a:t>
            </a:fld>
            <a:endParaRPr kumimoji="1" lang="ja-JP" altLang="en-US"/>
          </a:p>
        </p:txBody>
      </p:sp>
    </p:spTree>
    <p:extLst>
      <p:ext uri="{BB962C8B-B14F-4D97-AF65-F5344CB8AC3E}">
        <p14:creationId xmlns:p14="http://schemas.microsoft.com/office/powerpoint/2010/main" val="4115333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7763" y="1233488"/>
            <a:ext cx="4440237" cy="3328987"/>
          </a:xfrm>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［口述例：</a:t>
            </a:r>
            <a:r>
              <a:rPr kumimoji="1" lang="en-US" altLang="ja-JP" dirty="0"/>
              <a:t>2</a:t>
            </a:r>
            <a:r>
              <a:rPr kumimoji="1" lang="ja-JP" altLang="en-US" dirty="0"/>
              <a:t>分］</a:t>
            </a:r>
            <a:endParaRPr kumimoji="1" lang="en-US" altLang="ja-JP" dirty="0"/>
          </a:p>
          <a:p>
            <a:r>
              <a:rPr kumimoji="1" lang="ja-JP" altLang="en-US" dirty="0"/>
              <a:t>それでは、三世代の家族である、三重さん一家の現在の生活を想像してみましょう。（スライドの家族を紹介します。）</a:t>
            </a:r>
            <a:endParaRPr kumimoji="1" lang="en-US" altLang="ja-JP" dirty="0"/>
          </a:p>
          <a:p>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［ねらい・ポイント］</a:t>
            </a:r>
            <a:endParaRPr kumimoji="1" lang="en-US" altLang="ja-JP" dirty="0"/>
          </a:p>
          <a:p>
            <a:r>
              <a:rPr kumimoji="1" lang="ja-JP" altLang="en-US" dirty="0"/>
              <a:t>・現在の青年期の発達段階にある大学生がライフプランを考える時に、直線的なプランしか思いつかない可能性があります。</a:t>
            </a:r>
            <a:endParaRPr kumimoji="1" lang="en-US" altLang="ja-JP" dirty="0"/>
          </a:p>
          <a:p>
            <a:r>
              <a:rPr kumimoji="1" lang="ja-JP" altLang="en-US" dirty="0"/>
              <a:t>・子ども世代、親世代、祖父母世代の三世代の生活を想像することで、それぞれの年代の視点からライフプランを考える視点取得のためのワークになります。</a:t>
            </a:r>
            <a:endParaRPr kumimoji="1" lang="en-US" altLang="ja-JP" dirty="0"/>
          </a:p>
          <a:p>
            <a:r>
              <a:rPr kumimoji="1" lang="ja-JP" altLang="en-US" dirty="0"/>
              <a:t>・子ども世代から見た子ども時代の生活、これから大人に成長していく段階で起きるイベントなどを想像することで、自分自身の過去の生活と重ね合わせて想像することができます。</a:t>
            </a:r>
            <a:endParaRPr kumimoji="1" lang="en-US" altLang="ja-JP" dirty="0"/>
          </a:p>
          <a:p>
            <a:r>
              <a:rPr kumimoji="1" lang="ja-JP" altLang="en-US" dirty="0"/>
              <a:t>・親世代から見た生活を想像することで、自分が結婚し、家族を持ち、家族を養うための経済生活や家や車などの購入についても想像できるでしょう。</a:t>
            </a:r>
            <a:endParaRPr kumimoji="1" lang="en-US" altLang="ja-JP" dirty="0"/>
          </a:p>
          <a:p>
            <a:r>
              <a:rPr kumimoji="1" lang="ja-JP" altLang="en-US" dirty="0"/>
              <a:t>・祖父母世代の生活を想像することで、自分が高齢者になった時の生活やその時の健康状態や経済生活についても、自分のことに引き寄せて考えられるようになると思われます。</a:t>
            </a:r>
          </a:p>
        </p:txBody>
      </p:sp>
      <p:sp>
        <p:nvSpPr>
          <p:cNvPr id="4" name="スライド番号プレースホルダー 3"/>
          <p:cNvSpPr>
            <a:spLocks noGrp="1"/>
          </p:cNvSpPr>
          <p:nvPr>
            <p:ph type="sldNum" sz="quarter" idx="10"/>
          </p:nvPr>
        </p:nvSpPr>
        <p:spPr/>
        <p:txBody>
          <a:bodyPr/>
          <a:lstStyle/>
          <a:p>
            <a:fld id="{62673595-8ED1-4169-8E12-1D52C6BC05B3}" type="slidenum">
              <a:rPr kumimoji="1" lang="ja-JP" altLang="en-US" smtClean="0"/>
              <a:t>8</a:t>
            </a:fld>
            <a:endParaRPr kumimoji="1" lang="ja-JP" altLang="en-US"/>
          </a:p>
        </p:txBody>
      </p:sp>
    </p:spTree>
    <p:extLst>
      <p:ext uri="{BB962C8B-B14F-4D97-AF65-F5344CB8AC3E}">
        <p14:creationId xmlns:p14="http://schemas.microsoft.com/office/powerpoint/2010/main" val="37367616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7763" y="1233488"/>
            <a:ext cx="4440237" cy="3328987"/>
          </a:xfrm>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a:t>【</a:t>
            </a:r>
            <a:r>
              <a:rPr kumimoji="1" lang="ja-JP" altLang="en-US" dirty="0"/>
              <a:t>ワーク</a:t>
            </a:r>
            <a:r>
              <a:rPr kumimoji="1" lang="en-US" altLang="ja-JP" dirty="0"/>
              <a:t>1</a:t>
            </a:r>
            <a:r>
              <a:rPr kumimoji="1" lang="ja-JP" altLang="en-US" dirty="0"/>
              <a:t>（グループワーク）</a:t>
            </a:r>
            <a:r>
              <a:rPr kumimoji="1" lang="en-US" altLang="ja-JP"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・所要時間は</a:t>
            </a:r>
            <a:r>
              <a:rPr kumimoji="1" lang="en-US" altLang="ja-JP" dirty="0"/>
              <a:t>10</a:t>
            </a:r>
            <a:r>
              <a:rPr kumimoji="1" lang="ja-JP" altLang="en-US" dirty="0"/>
              <a:t>～</a:t>
            </a:r>
            <a:r>
              <a:rPr kumimoji="1" lang="en-US" altLang="ja-JP" dirty="0"/>
              <a:t>15</a:t>
            </a:r>
            <a:r>
              <a:rPr kumimoji="1" lang="ja-JP" altLang="en-US" dirty="0"/>
              <a:t>分程度（グループワーク終了時、授業開始から</a:t>
            </a:r>
            <a:r>
              <a:rPr kumimoji="1" lang="en-US" altLang="ja-JP" dirty="0"/>
              <a:t>40</a:t>
            </a:r>
            <a:r>
              <a:rPr kumimoji="1" lang="ja-JP" altLang="en-US" dirty="0"/>
              <a:t>～</a:t>
            </a:r>
            <a:r>
              <a:rPr kumimoji="1" lang="en-US" altLang="ja-JP" dirty="0"/>
              <a:t>45</a:t>
            </a:r>
            <a:r>
              <a:rPr kumimoji="1" lang="ja-JP" altLang="en-US" dirty="0"/>
              <a:t>分経過を目安に）。</a:t>
            </a:r>
            <a:endParaRPr kumimoji="1" lang="en-US" altLang="ja-JP" dirty="0"/>
          </a:p>
          <a:p>
            <a:endParaRPr kumimoji="1" lang="en-US" altLang="ja-JP" dirty="0"/>
          </a:p>
          <a:p>
            <a:r>
              <a:rPr kumimoji="1" lang="ja-JP" altLang="en-US" dirty="0"/>
              <a:t>［ねらい・ポイント］</a:t>
            </a:r>
            <a:endParaRPr kumimoji="1" lang="en-US" altLang="ja-JP" dirty="0"/>
          </a:p>
          <a:p>
            <a:r>
              <a:rPr kumimoji="1" lang="ja-JP" altLang="en-US" dirty="0"/>
              <a:t>・一人で考えていても、なかなか想像できない場合があります。挙げられている項目について、グループで考えてみましょう（グループのサイズは</a:t>
            </a:r>
            <a:r>
              <a:rPr kumimoji="1" lang="en-US" altLang="ja-JP" dirty="0"/>
              <a:t>4</a:t>
            </a:r>
            <a:r>
              <a:rPr kumimoji="1" lang="ja-JP" altLang="en-US" dirty="0"/>
              <a:t>人程度が望ましいですが、受講生の人数によって調整してください）。</a:t>
            </a:r>
            <a:endParaRPr kumimoji="1" lang="en-US" altLang="ja-JP" dirty="0"/>
          </a:p>
          <a:p>
            <a:r>
              <a:rPr kumimoji="1" lang="ja-JP" altLang="en-US" dirty="0"/>
              <a:t>・時間配分によっては、グループごとに発表してもらっても構いませんが、まずは、それぞれの世代の生活について想像してもらい、自分のライフプランを立てる際のウォーミングアップとすることが目的です。</a:t>
            </a:r>
            <a:endParaRPr kumimoji="1" lang="en-US" altLang="ja-JP" dirty="0"/>
          </a:p>
          <a:p>
            <a:r>
              <a:rPr kumimoji="1" lang="ja-JP" altLang="en-US" dirty="0"/>
              <a:t>・ワークシートには、グループワークで考えてほしい内容（スライドと同じ項目）を挙げてあります。学生には想像もつかない内容もあるかもしれませんが、考えることに意味があります。</a:t>
            </a:r>
            <a:endParaRPr kumimoji="1" lang="en-US" altLang="ja-JP" dirty="0"/>
          </a:p>
          <a:p>
            <a:endParaRPr kumimoji="1" lang="en-US" altLang="ja-JP" dirty="0"/>
          </a:p>
          <a:p>
            <a:r>
              <a:rPr kumimoji="1" lang="ja-JP" altLang="en-US" dirty="0"/>
              <a:t>（ワークで考えることの例）</a:t>
            </a:r>
            <a:endParaRPr kumimoji="1" lang="en-US" altLang="ja-JP" dirty="0"/>
          </a:p>
          <a:p>
            <a:r>
              <a:rPr kumimoji="1" lang="ja-JP" altLang="en-US" dirty="0"/>
              <a:t>・家族構成は、三重さん一家の家族構成、父、母、子ども２人、父方の祖父、祖母</a:t>
            </a:r>
            <a:endParaRPr kumimoji="1" lang="en-US" altLang="ja-JP" dirty="0"/>
          </a:p>
          <a:p>
            <a:r>
              <a:rPr kumimoji="1" lang="ja-JP" altLang="en-US" dirty="0"/>
              <a:t>・子どもの教育は、塾や習い事に通わせるか、学校は公立か私立か、大学に進学させるか、留学させるかなど</a:t>
            </a:r>
            <a:endParaRPr kumimoji="1" lang="en-US" altLang="ja-JP" dirty="0"/>
          </a:p>
          <a:p>
            <a:r>
              <a:rPr kumimoji="1" lang="ja-JP" altLang="en-US" dirty="0"/>
              <a:t>・住まいの計画は、持ち家か賃貸か、一軒家かマンションか。住まいを購入するなら何才頃か。いくらぐらいでローンを組むのかなど</a:t>
            </a:r>
            <a:endParaRPr kumimoji="1" lang="en-US" altLang="ja-JP" dirty="0"/>
          </a:p>
          <a:p>
            <a:r>
              <a:rPr kumimoji="1" lang="ja-JP" altLang="en-US" dirty="0"/>
              <a:t>・車の購入計画は、どのような車を買うか、新車か中古車か、現金で購入するのかローンを組むのかなど</a:t>
            </a:r>
            <a:endParaRPr kumimoji="1" lang="en-US" altLang="ja-JP" dirty="0"/>
          </a:p>
          <a:p>
            <a:r>
              <a:rPr kumimoji="1" lang="ja-JP" altLang="en-US" dirty="0"/>
              <a:t>・仕事は、どのような仕事をしているのか</a:t>
            </a:r>
            <a:endParaRPr kumimoji="1" lang="en-US" altLang="ja-JP" dirty="0"/>
          </a:p>
          <a:p>
            <a:r>
              <a:rPr kumimoji="1" lang="ja-JP" altLang="en-US" dirty="0"/>
              <a:t>・預貯金、毎月の生活費、年間の生活費、生命保険は、いくらぐらいかなど。生活費については、何にいくらぐらいかかるかなど</a:t>
            </a:r>
            <a:endParaRPr kumimoji="1" lang="en-US" altLang="ja-JP" dirty="0"/>
          </a:p>
          <a:p>
            <a:endParaRPr kumimoji="1" lang="en-US" altLang="ja-JP" dirty="0"/>
          </a:p>
          <a:p>
            <a:r>
              <a:rPr kumimoji="1" lang="ja-JP" altLang="en-US" dirty="0"/>
              <a:t>［参考データ（ワークのヒントとして提示しても構いません）］</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ちなみに、</a:t>
            </a:r>
            <a:r>
              <a:rPr lang="en-US" altLang="ja-JP" dirty="0"/>
              <a:t>37</a:t>
            </a:r>
            <a:r>
              <a:rPr lang="ja-JP" altLang="en-US" dirty="0"/>
              <a:t>歳の平均年収は</a:t>
            </a:r>
            <a:r>
              <a:rPr lang="en-US" altLang="ja-JP" dirty="0"/>
              <a:t>490</a:t>
            </a:r>
            <a:r>
              <a:rPr lang="ja-JP" altLang="en-US" dirty="0"/>
              <a:t>万</a:t>
            </a:r>
            <a:r>
              <a:rPr lang="en-US" altLang="ja-JP" dirty="0"/>
              <a:t>94</a:t>
            </a:r>
            <a:r>
              <a:rPr lang="ja-JP" altLang="en-US" dirty="0"/>
              <a:t>円（男性：</a:t>
            </a:r>
            <a:r>
              <a:rPr lang="en-US" altLang="ja-JP" dirty="0"/>
              <a:t>537</a:t>
            </a:r>
            <a:r>
              <a:rPr lang="ja-JP" altLang="en-US" dirty="0"/>
              <a:t>万</a:t>
            </a:r>
            <a:r>
              <a:rPr lang="en-US" altLang="ja-JP" dirty="0"/>
              <a:t>494</a:t>
            </a:r>
            <a:r>
              <a:rPr lang="ja-JP" altLang="en-US" dirty="0"/>
              <a:t>円　女性：</a:t>
            </a:r>
            <a:r>
              <a:rPr lang="en-US" altLang="ja-JP" dirty="0"/>
              <a:t>394</a:t>
            </a:r>
            <a:r>
              <a:rPr lang="ja-JP" altLang="en-US" dirty="0"/>
              <a:t>万</a:t>
            </a:r>
            <a:r>
              <a:rPr lang="en-US" altLang="ja-JP" dirty="0"/>
              <a:t>504</a:t>
            </a:r>
            <a:r>
              <a:rPr lang="ja-JP" altLang="en-US" dirty="0"/>
              <a:t>円）でした。 </a:t>
            </a:r>
            <a:br>
              <a:rPr lang="ja-JP" altLang="en-US" dirty="0"/>
            </a:br>
            <a:r>
              <a:rPr lang="en-US" altLang="ja-JP" dirty="0"/>
              <a:t>※</a:t>
            </a:r>
            <a:r>
              <a:rPr lang="ja-JP" altLang="en-US" dirty="0"/>
              <a:t>これらのデータは短時間労働者を除く一般労働者です。</a:t>
            </a:r>
            <a:r>
              <a:rPr lang="en-US" altLang="ja-JP" dirty="0"/>
              <a:t>2016</a:t>
            </a:r>
            <a:r>
              <a:rPr lang="ja-JP" altLang="en-US" dirty="0"/>
              <a:t>年の厚生労働省「賃金構造基本統計調査」をもとに、</a:t>
            </a:r>
            <a:r>
              <a:rPr lang="en-US" altLang="ja-JP" dirty="0"/>
              <a:t>37</a:t>
            </a:r>
            <a:r>
              <a:rPr lang="ja-JP" altLang="en-US" dirty="0"/>
              <a:t>歳の年収状況を算出。 </a:t>
            </a:r>
            <a:endParaRPr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dirty="0"/>
              <a:t>また、金融広報中央委員会の</a:t>
            </a:r>
            <a:r>
              <a:rPr lang="en-US" altLang="ja-JP" dirty="0"/>
              <a:t>2</a:t>
            </a:r>
            <a:r>
              <a:rPr lang="ja-JP" altLang="en-US" dirty="0"/>
              <a:t>人以上の世帯を対象とした「家計の金融行動に関する世論調査（</a:t>
            </a:r>
            <a:r>
              <a:rPr lang="en-US" altLang="ja-JP" dirty="0"/>
              <a:t>2016</a:t>
            </a:r>
            <a:r>
              <a:rPr lang="ja-JP" altLang="en-US" dirty="0"/>
              <a:t>年）」によると・・・</a:t>
            </a:r>
            <a:endParaRPr lang="en-US" altLang="ja-JP" dirty="0"/>
          </a:p>
          <a:p>
            <a:r>
              <a:rPr lang="en-US" altLang="ja-JP" dirty="0"/>
              <a:t>30</a:t>
            </a:r>
            <a:r>
              <a:rPr lang="ja-JP" altLang="en-US" dirty="0"/>
              <a:t>代の平均預貯金額：</a:t>
            </a:r>
            <a:r>
              <a:rPr lang="en-US" altLang="ja-JP" dirty="0"/>
              <a:t>233</a:t>
            </a:r>
            <a:r>
              <a:rPr lang="ja-JP" altLang="en-US" dirty="0"/>
              <a:t>万円</a:t>
            </a:r>
          </a:p>
          <a:p>
            <a:r>
              <a:rPr lang="en-US" altLang="ja-JP" dirty="0"/>
              <a:t>30</a:t>
            </a:r>
            <a:r>
              <a:rPr lang="ja-JP" altLang="en-US" dirty="0"/>
              <a:t>代の平均保険（生命保険、損害保険、個人年金保険）：</a:t>
            </a:r>
            <a:r>
              <a:rPr lang="en-US" altLang="ja-JP" dirty="0"/>
              <a:t>96</a:t>
            </a:r>
            <a:r>
              <a:rPr lang="ja-JP" altLang="en-US" dirty="0"/>
              <a:t>万円</a:t>
            </a:r>
          </a:p>
          <a:p>
            <a:r>
              <a:rPr lang="en-US" altLang="ja-JP" dirty="0"/>
              <a:t>30</a:t>
            </a:r>
            <a:r>
              <a:rPr lang="ja-JP" altLang="en-US" dirty="0"/>
              <a:t>代の平均有価証券</a:t>
            </a:r>
            <a:r>
              <a:rPr lang="en-US" altLang="ja-JP" dirty="0"/>
              <a:t>(</a:t>
            </a:r>
            <a:r>
              <a:rPr lang="ja-JP" altLang="en-US" dirty="0"/>
              <a:t>債券、株式、投資信託）：</a:t>
            </a:r>
            <a:r>
              <a:rPr lang="en-US" altLang="ja-JP" dirty="0"/>
              <a:t>33</a:t>
            </a:r>
            <a:r>
              <a:rPr lang="ja-JP" altLang="en-US" dirty="0"/>
              <a:t>万円</a:t>
            </a:r>
          </a:p>
          <a:p>
            <a:r>
              <a:rPr lang="en-US" altLang="ja-JP" dirty="0"/>
              <a:t>30</a:t>
            </a:r>
            <a:r>
              <a:rPr lang="ja-JP" altLang="en-US" dirty="0"/>
              <a:t>代保有のその他の金融商品（金銭信託・貸付信託、財形貯蓄等）：</a:t>
            </a:r>
            <a:r>
              <a:rPr lang="en-US" altLang="ja-JP" dirty="0"/>
              <a:t>33</a:t>
            </a:r>
            <a:r>
              <a:rPr lang="ja-JP" altLang="en-US" dirty="0"/>
              <a:t>万円</a:t>
            </a:r>
          </a:p>
          <a:p>
            <a:r>
              <a:rPr lang="ja-JP" altLang="en-US" dirty="0"/>
              <a:t>合計：</a:t>
            </a:r>
            <a:r>
              <a:rPr lang="en-US" altLang="ja-JP" dirty="0"/>
              <a:t>30</a:t>
            </a:r>
            <a:r>
              <a:rPr lang="ja-JP" altLang="en-US" dirty="0"/>
              <a:t>代の金融資産は平均</a:t>
            </a:r>
            <a:r>
              <a:rPr lang="en-US" altLang="ja-JP" dirty="0"/>
              <a:t>395</a:t>
            </a:r>
            <a:r>
              <a:rPr lang="ja-JP" altLang="en-US" dirty="0"/>
              <a:t>万円</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dirty="0"/>
              <a:t>世帯主が</a:t>
            </a:r>
            <a:r>
              <a:rPr lang="en-US" altLang="ja-JP" dirty="0"/>
              <a:t>30</a:t>
            </a:r>
            <a:r>
              <a:rPr lang="ja-JP" altLang="en-US" dirty="0"/>
              <a:t>代の世帯は</a:t>
            </a:r>
            <a:r>
              <a:rPr lang="en-US" altLang="ja-JP" dirty="0"/>
              <a:t>69</a:t>
            </a:r>
            <a:r>
              <a:rPr lang="ja-JP" altLang="en-US" dirty="0"/>
              <a:t>％が金融資産を保有しているというデータがあるため、</a:t>
            </a:r>
            <a:r>
              <a:rPr lang="en-US" altLang="ja-JP" dirty="0"/>
              <a:t>3</a:t>
            </a:r>
            <a:r>
              <a:rPr lang="ja-JP" altLang="en-US" dirty="0"/>
              <a:t>分の</a:t>
            </a:r>
            <a:r>
              <a:rPr lang="en-US" altLang="ja-JP" dirty="0"/>
              <a:t>1</a:t>
            </a:r>
            <a:r>
              <a:rPr lang="ja-JP" altLang="en-US" dirty="0"/>
              <a:t>くらいは貯金ゼロという人もいます。</a:t>
            </a:r>
            <a:endParaRPr lang="en-US" altLang="ja-JP" dirty="0"/>
          </a:p>
        </p:txBody>
      </p:sp>
      <p:sp>
        <p:nvSpPr>
          <p:cNvPr id="4" name="スライド番号プレースホルダー 3"/>
          <p:cNvSpPr>
            <a:spLocks noGrp="1"/>
          </p:cNvSpPr>
          <p:nvPr>
            <p:ph type="sldNum" sz="quarter" idx="10"/>
          </p:nvPr>
        </p:nvSpPr>
        <p:spPr/>
        <p:txBody>
          <a:bodyPr/>
          <a:lstStyle/>
          <a:p>
            <a:fld id="{62673595-8ED1-4169-8E12-1D52C6BC05B3}" type="slidenum">
              <a:rPr kumimoji="1" lang="ja-JP" altLang="en-US" smtClean="0"/>
              <a:t>9</a:t>
            </a:fld>
            <a:endParaRPr kumimoji="1" lang="ja-JP" altLang="en-US"/>
          </a:p>
        </p:txBody>
      </p:sp>
    </p:spTree>
    <p:extLst>
      <p:ext uri="{BB962C8B-B14F-4D97-AF65-F5344CB8AC3E}">
        <p14:creationId xmlns:p14="http://schemas.microsoft.com/office/powerpoint/2010/main" val="41237371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FCC963A2-454D-428D-95FA-61643CB03194}" type="datetimeFigureOut">
              <a:rPr kumimoji="1" lang="ja-JP" altLang="en-US" smtClean="0"/>
              <a:t>2018/3/11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4B6DCDC-D715-4814-99FD-8D35F780AB14}" type="slidenum">
              <a:rPr kumimoji="1" lang="ja-JP" altLang="en-US" smtClean="0"/>
              <a:t>‹#›</a:t>
            </a:fld>
            <a:endParaRPr kumimoji="1" lang="ja-JP" altLang="en-US"/>
          </a:p>
        </p:txBody>
      </p:sp>
    </p:spTree>
    <p:extLst>
      <p:ext uri="{BB962C8B-B14F-4D97-AF65-F5344CB8AC3E}">
        <p14:creationId xmlns:p14="http://schemas.microsoft.com/office/powerpoint/2010/main" val="6173855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FCC963A2-454D-428D-95FA-61643CB03194}" type="datetimeFigureOut">
              <a:rPr kumimoji="1" lang="ja-JP" altLang="en-US" smtClean="0"/>
              <a:t>2018/3/11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4B6DCDC-D715-4814-99FD-8D35F780AB14}" type="slidenum">
              <a:rPr kumimoji="1" lang="ja-JP" altLang="en-US" smtClean="0"/>
              <a:t>‹#›</a:t>
            </a:fld>
            <a:endParaRPr kumimoji="1" lang="ja-JP" altLang="en-US"/>
          </a:p>
        </p:txBody>
      </p:sp>
    </p:spTree>
    <p:extLst>
      <p:ext uri="{BB962C8B-B14F-4D97-AF65-F5344CB8AC3E}">
        <p14:creationId xmlns:p14="http://schemas.microsoft.com/office/powerpoint/2010/main" val="11010766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FCC963A2-454D-428D-95FA-61643CB03194}" type="datetimeFigureOut">
              <a:rPr kumimoji="1" lang="ja-JP" altLang="en-US" smtClean="0"/>
              <a:t>2018/3/11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4B6DCDC-D715-4814-99FD-8D35F780AB14}" type="slidenum">
              <a:rPr kumimoji="1" lang="ja-JP" altLang="en-US" smtClean="0"/>
              <a:t>‹#›</a:t>
            </a:fld>
            <a:endParaRPr kumimoji="1" lang="ja-JP" altLang="en-US"/>
          </a:p>
        </p:txBody>
      </p:sp>
    </p:spTree>
    <p:extLst>
      <p:ext uri="{BB962C8B-B14F-4D97-AF65-F5344CB8AC3E}">
        <p14:creationId xmlns:p14="http://schemas.microsoft.com/office/powerpoint/2010/main" val="34667448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FCC963A2-454D-428D-95FA-61643CB03194}" type="datetimeFigureOut">
              <a:rPr kumimoji="1" lang="ja-JP" altLang="en-US" smtClean="0"/>
              <a:t>2018/3/11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4B6DCDC-D715-4814-99FD-8D35F780AB14}" type="slidenum">
              <a:rPr kumimoji="1" lang="ja-JP" altLang="en-US" smtClean="0"/>
              <a:t>‹#›</a:t>
            </a:fld>
            <a:endParaRPr kumimoji="1" lang="ja-JP" altLang="en-US"/>
          </a:p>
        </p:txBody>
      </p:sp>
    </p:spTree>
    <p:extLst>
      <p:ext uri="{BB962C8B-B14F-4D97-AF65-F5344CB8AC3E}">
        <p14:creationId xmlns:p14="http://schemas.microsoft.com/office/powerpoint/2010/main" val="2778207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FCC963A2-454D-428D-95FA-61643CB03194}" type="datetimeFigureOut">
              <a:rPr kumimoji="1" lang="ja-JP" altLang="en-US" smtClean="0"/>
              <a:t>2018/3/11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4B6DCDC-D715-4814-99FD-8D35F780AB14}" type="slidenum">
              <a:rPr kumimoji="1" lang="ja-JP" altLang="en-US" smtClean="0"/>
              <a:t>‹#›</a:t>
            </a:fld>
            <a:endParaRPr kumimoji="1" lang="ja-JP" altLang="en-US"/>
          </a:p>
        </p:txBody>
      </p:sp>
    </p:spTree>
    <p:extLst>
      <p:ext uri="{BB962C8B-B14F-4D97-AF65-F5344CB8AC3E}">
        <p14:creationId xmlns:p14="http://schemas.microsoft.com/office/powerpoint/2010/main" val="21630767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FCC963A2-454D-428D-95FA-61643CB03194}" type="datetimeFigureOut">
              <a:rPr kumimoji="1" lang="ja-JP" altLang="en-US" smtClean="0"/>
              <a:t>2018/3/11</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F4B6DCDC-D715-4814-99FD-8D35F780AB14}" type="slidenum">
              <a:rPr kumimoji="1" lang="ja-JP" altLang="en-US" smtClean="0"/>
              <a:t>‹#›</a:t>
            </a:fld>
            <a:endParaRPr kumimoji="1" lang="ja-JP" altLang="en-US"/>
          </a:p>
        </p:txBody>
      </p:sp>
    </p:spTree>
    <p:extLst>
      <p:ext uri="{BB962C8B-B14F-4D97-AF65-F5344CB8AC3E}">
        <p14:creationId xmlns:p14="http://schemas.microsoft.com/office/powerpoint/2010/main" val="30299206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FCC963A2-454D-428D-95FA-61643CB03194}" type="datetimeFigureOut">
              <a:rPr kumimoji="1" lang="ja-JP" altLang="en-US" smtClean="0"/>
              <a:t>2018/3/11</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F4B6DCDC-D715-4814-99FD-8D35F780AB14}" type="slidenum">
              <a:rPr kumimoji="1" lang="ja-JP" altLang="en-US" smtClean="0"/>
              <a:t>‹#›</a:t>
            </a:fld>
            <a:endParaRPr kumimoji="1" lang="ja-JP" altLang="en-US"/>
          </a:p>
        </p:txBody>
      </p:sp>
    </p:spTree>
    <p:extLst>
      <p:ext uri="{BB962C8B-B14F-4D97-AF65-F5344CB8AC3E}">
        <p14:creationId xmlns:p14="http://schemas.microsoft.com/office/powerpoint/2010/main" val="4873755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FCC963A2-454D-428D-95FA-61643CB03194}" type="datetimeFigureOut">
              <a:rPr kumimoji="1" lang="ja-JP" altLang="en-US" smtClean="0"/>
              <a:t>2018/3/11</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F4B6DCDC-D715-4814-99FD-8D35F780AB14}" type="slidenum">
              <a:rPr kumimoji="1" lang="ja-JP" altLang="en-US" smtClean="0"/>
              <a:t>‹#›</a:t>
            </a:fld>
            <a:endParaRPr kumimoji="1" lang="ja-JP" altLang="en-US"/>
          </a:p>
        </p:txBody>
      </p:sp>
    </p:spTree>
    <p:extLst>
      <p:ext uri="{BB962C8B-B14F-4D97-AF65-F5344CB8AC3E}">
        <p14:creationId xmlns:p14="http://schemas.microsoft.com/office/powerpoint/2010/main" val="9499612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CC963A2-454D-428D-95FA-61643CB03194}" type="datetimeFigureOut">
              <a:rPr kumimoji="1" lang="ja-JP" altLang="en-US" smtClean="0"/>
              <a:t>2018/3/11</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F4B6DCDC-D715-4814-99FD-8D35F780AB14}" type="slidenum">
              <a:rPr kumimoji="1" lang="ja-JP" altLang="en-US" smtClean="0"/>
              <a:t>‹#›</a:t>
            </a:fld>
            <a:endParaRPr kumimoji="1" lang="ja-JP" altLang="en-US"/>
          </a:p>
        </p:txBody>
      </p:sp>
    </p:spTree>
    <p:extLst>
      <p:ext uri="{BB962C8B-B14F-4D97-AF65-F5344CB8AC3E}">
        <p14:creationId xmlns:p14="http://schemas.microsoft.com/office/powerpoint/2010/main" val="10210678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FCC963A2-454D-428D-95FA-61643CB03194}" type="datetimeFigureOut">
              <a:rPr kumimoji="1" lang="ja-JP" altLang="en-US" smtClean="0"/>
              <a:t>2018/3/11</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F4B6DCDC-D715-4814-99FD-8D35F780AB14}" type="slidenum">
              <a:rPr kumimoji="1" lang="ja-JP" altLang="en-US" smtClean="0"/>
              <a:t>‹#›</a:t>
            </a:fld>
            <a:endParaRPr kumimoji="1" lang="ja-JP" altLang="en-US"/>
          </a:p>
        </p:txBody>
      </p:sp>
    </p:spTree>
    <p:extLst>
      <p:ext uri="{BB962C8B-B14F-4D97-AF65-F5344CB8AC3E}">
        <p14:creationId xmlns:p14="http://schemas.microsoft.com/office/powerpoint/2010/main" val="27982919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FCC963A2-454D-428D-95FA-61643CB03194}" type="datetimeFigureOut">
              <a:rPr kumimoji="1" lang="ja-JP" altLang="en-US" smtClean="0"/>
              <a:t>2018/3/11</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F4B6DCDC-D715-4814-99FD-8D35F780AB14}" type="slidenum">
              <a:rPr kumimoji="1" lang="ja-JP" altLang="en-US" smtClean="0"/>
              <a:t>‹#›</a:t>
            </a:fld>
            <a:endParaRPr kumimoji="1" lang="ja-JP" altLang="en-US"/>
          </a:p>
        </p:txBody>
      </p:sp>
    </p:spTree>
    <p:extLst>
      <p:ext uri="{BB962C8B-B14F-4D97-AF65-F5344CB8AC3E}">
        <p14:creationId xmlns:p14="http://schemas.microsoft.com/office/powerpoint/2010/main" val="1056411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CC963A2-454D-428D-95FA-61643CB03194}" type="datetimeFigureOut">
              <a:rPr kumimoji="1" lang="ja-JP" altLang="en-US" smtClean="0"/>
              <a:t>2018/3/11</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B6DCDC-D715-4814-99FD-8D35F780AB14}" type="slidenum">
              <a:rPr kumimoji="1" lang="ja-JP" altLang="en-US" smtClean="0"/>
              <a:t>‹#›</a:t>
            </a:fld>
            <a:endParaRPr kumimoji="1" lang="ja-JP" altLang="en-US"/>
          </a:p>
        </p:txBody>
      </p:sp>
    </p:spTree>
    <p:extLst>
      <p:ext uri="{BB962C8B-B14F-4D97-AF65-F5344CB8AC3E}">
        <p14:creationId xmlns:p14="http://schemas.microsoft.com/office/powerpoint/2010/main" val="325469486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ライフプラン01.jpg">
            <a:extLst>
              <a:ext uri="{FF2B5EF4-FFF2-40B4-BE49-F238E27FC236}">
                <a16:creationId xmlns:a16="http://schemas.microsoft.com/office/drawing/2014/main" id="{B61AB792-5F38-4C42-A621-A377969D1DB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7215257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ライフプラン10.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0888274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ライフプラン11.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3671572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ライフプラン12.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6160768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ライフプラン13.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0447386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ライフプラン14.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5572226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ライフプラン15.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9109172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ライフプラン16.jpg">
            <a:extLst>
              <a:ext uri="{FF2B5EF4-FFF2-40B4-BE49-F238E27FC236}">
                <a16:creationId xmlns:a16="http://schemas.microsoft.com/office/drawing/2014/main" id="{DB34704C-23B2-004A-BD0F-CFB38FB9440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9144000" cy="6858000"/>
          </a:xfrm>
          <a:prstGeom prst="rect">
            <a:avLst/>
          </a:prstGeom>
        </p:spPr>
      </p:pic>
    </p:spTree>
    <p:extLst>
      <p:ext uri="{BB962C8B-B14F-4D97-AF65-F5344CB8AC3E}">
        <p14:creationId xmlns:p14="http://schemas.microsoft.com/office/powerpoint/2010/main" val="35507769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descr="ライフプラン17.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6096182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descr="ライフプラン18.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7807685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ライフプラン19.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7582875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ライフプラン02.jpg">
            <a:extLst>
              <a:ext uri="{FF2B5EF4-FFF2-40B4-BE49-F238E27FC236}">
                <a16:creationId xmlns:a16="http://schemas.microsoft.com/office/drawing/2014/main" id="{5349538D-91E7-4642-9C36-182DBA3DA96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179474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ライフプラン20.jpg">
            <a:extLst>
              <a:ext uri="{FF2B5EF4-FFF2-40B4-BE49-F238E27FC236}">
                <a16:creationId xmlns:a16="http://schemas.microsoft.com/office/drawing/2014/main" id="{5435D998-1333-6B4D-B623-DF1BD73A925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2932382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ライフプラン03.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6717667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ライフプラン04.jpg">
            <a:extLst>
              <a:ext uri="{FF2B5EF4-FFF2-40B4-BE49-F238E27FC236}">
                <a16:creationId xmlns:a16="http://schemas.microsoft.com/office/drawing/2014/main" id="{8F7C147C-5A98-824D-A6C8-1118D8F0B19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9689644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ライフプラン05.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1144474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ライフプラン06.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2131698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ライフプラン07.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2513958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ライフプラン08.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9334336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ライフプラン09.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92665613"/>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566</TotalTime>
  <Words>2777</Words>
  <Application>Microsoft Macintosh PowerPoint</Application>
  <PresentationFormat>画面に合わせる (4:3)</PresentationFormat>
  <Paragraphs>182</Paragraphs>
  <Slides>20</Slides>
  <Notes>20</Notes>
  <HiddenSlides>0</HiddenSlides>
  <MMClips>0</MMClips>
  <ScaleCrop>false</ScaleCrop>
  <HeadingPairs>
    <vt:vector size="6" baseType="variant">
      <vt:variant>
        <vt:lpstr>使用されているフォント</vt:lpstr>
      </vt:variant>
      <vt:variant>
        <vt:i4>6</vt:i4>
      </vt:variant>
      <vt:variant>
        <vt:lpstr>テーマ</vt:lpstr>
      </vt:variant>
      <vt:variant>
        <vt:i4>1</vt:i4>
      </vt:variant>
      <vt:variant>
        <vt:lpstr>スライド タイトル</vt:lpstr>
      </vt:variant>
      <vt:variant>
        <vt:i4>20</vt:i4>
      </vt:variant>
    </vt:vector>
  </HeadingPairs>
  <TitlesOfParts>
    <vt:vector size="27" baseType="lpstr">
      <vt:lpstr>ＭＳ Ｐゴシック</vt:lpstr>
      <vt:lpstr>游ゴシック</vt:lpstr>
      <vt:lpstr>游ゴシック Light</vt:lpstr>
      <vt:lpstr>Arial</vt:lpstr>
      <vt:lpstr>Calibri</vt:lpstr>
      <vt:lpstr>Calibri Light</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16.0010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ライフプランって何だろう？</dc:title>
  <dc:creator>仲律子</dc:creator>
  <cp:lastModifiedBy>Microsoft Office ユーザー</cp:lastModifiedBy>
  <cp:revision>237</cp:revision>
  <cp:lastPrinted>2018-02-03T03:54:21Z</cp:lastPrinted>
  <dcterms:created xsi:type="dcterms:W3CDTF">2018-02-03T00:20:51Z</dcterms:created>
  <dcterms:modified xsi:type="dcterms:W3CDTF">2018-03-11T01:35:17Z</dcterms:modified>
</cp:coreProperties>
</file>