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60" r:id="rId3"/>
    <p:sldId id="257" r:id="rId4"/>
    <p:sldId id="259" r:id="rId5"/>
    <p:sldId id="258" r:id="rId6"/>
    <p:sldId id="262" r:id="rId7"/>
    <p:sldId id="261" r:id="rId8"/>
    <p:sldId id="281" r:id="rId9"/>
    <p:sldId id="282" r:id="rId10"/>
    <p:sldId id="283" r:id="rId11"/>
    <p:sldId id="269" r:id="rId12"/>
    <p:sldId id="267" r:id="rId13"/>
    <p:sldId id="275" r:id="rId14"/>
    <p:sldId id="278" r:id="rId15"/>
    <p:sldId id="279" r:id="rId16"/>
    <p:sldId id="280" r:id="rId17"/>
    <p:sldId id="271" r:id="rId18"/>
    <p:sldId id="274" r:id="rId19"/>
    <p:sldId id="272" r:id="rId20"/>
    <p:sldId id="273" r:id="rId21"/>
    <p:sldId id="277" r:id="rId22"/>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5"/>
    <a:srgbClr val="FFFBD1"/>
    <a:srgbClr val="FFFA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87" autoAdjust="0"/>
    <p:restoredTop sz="72261" autoAdjust="0"/>
  </p:normalViewPr>
  <p:slideViewPr>
    <p:cSldViewPr snapToGrid="0">
      <p:cViewPr varScale="1">
        <p:scale>
          <a:sx n="52" d="100"/>
          <a:sy n="52" d="100"/>
        </p:scale>
        <p:origin x="-166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 xmlns:a16="http://schemas.microsoft.com/office/drawing/2014/main" id="{A3F0446C-9718-45FC-AE29-1554DACA7B41}"/>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 xmlns:a16="http://schemas.microsoft.com/office/drawing/2014/main" id="{D590E5B0-B12C-4D09-BA23-D0AB086A97A9}"/>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9868185-6A45-4A37-B8EC-097C935BDC72}" type="datetimeFigureOut">
              <a:rPr kumimoji="1" lang="ja-JP" altLang="en-US" smtClean="0"/>
              <a:t>2018/3/29</a:t>
            </a:fld>
            <a:endParaRPr kumimoji="1" lang="ja-JP" altLang="en-US"/>
          </a:p>
        </p:txBody>
      </p:sp>
      <p:sp>
        <p:nvSpPr>
          <p:cNvPr id="4" name="フッター プレースホルダー 3">
            <a:extLst>
              <a:ext uri="{FF2B5EF4-FFF2-40B4-BE49-F238E27FC236}">
                <a16:creationId xmlns="" xmlns:a16="http://schemas.microsoft.com/office/drawing/2014/main" id="{2EAD45E4-DEEB-4165-BFB8-24AE55B4D99A}"/>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 xmlns:a16="http://schemas.microsoft.com/office/drawing/2014/main" id="{54BFA8AB-CD1E-42B1-BC2D-6C556CC7C30F}"/>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EEF39C31-5970-416A-B989-742635D0D9B2}" type="slidenum">
              <a:rPr kumimoji="1" lang="ja-JP" altLang="en-US" smtClean="0"/>
              <a:t>‹#›</a:t>
            </a:fld>
            <a:endParaRPr kumimoji="1" lang="ja-JP" altLang="en-US"/>
          </a:p>
        </p:txBody>
      </p:sp>
    </p:spTree>
    <p:extLst>
      <p:ext uri="{BB962C8B-B14F-4D97-AF65-F5344CB8AC3E}">
        <p14:creationId xmlns:p14="http://schemas.microsoft.com/office/powerpoint/2010/main" val="1601695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DA601D-2D98-458B-A11B-0E46A65F93AE}" type="datetimeFigureOut">
              <a:rPr kumimoji="1" lang="ja-JP" altLang="en-US" smtClean="0"/>
              <a:t>2018/3/29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8690D66-DA0D-412E-AE79-AAC81D5CE2AE}" type="slidenum">
              <a:rPr kumimoji="1" lang="ja-JP" altLang="en-US" smtClean="0"/>
              <a:t>‹#›</a:t>
            </a:fld>
            <a:endParaRPr kumimoji="1" lang="ja-JP" altLang="en-US"/>
          </a:p>
        </p:txBody>
      </p:sp>
    </p:spTree>
    <p:extLst>
      <p:ext uri="{BB962C8B-B14F-4D97-AF65-F5344CB8AC3E}">
        <p14:creationId xmlns:p14="http://schemas.microsoft.com/office/powerpoint/2010/main" val="18748582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［結婚のこと　ねらい］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 結婚やパートナーについては、個人の考え方や価値観が尊重されることが大前提で、そのあり方も多様であることを理解する。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 性的な要素を含む行為や嫌がらせによるトラブルについて理解する。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a:t>
            </a:fld>
            <a:endParaRPr kumimoji="1" lang="ja-JP" altLang="en-US"/>
          </a:p>
        </p:txBody>
      </p:sp>
    </p:spTree>
    <p:extLst>
      <p:ext uri="{BB962C8B-B14F-4D97-AF65-F5344CB8AC3E}">
        <p14:creationId xmlns:p14="http://schemas.microsoft.com/office/powerpoint/2010/main" val="372101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こちらも三重県内に在住する夫婦に、結婚生活の大変なこと、よかったことを伺った結果です。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（一つ一つのコメントを赤字の部分を中心に紹介します。）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改めてみなさんは自分が結婚することについて、どのように考えるでしょうか。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メリットばかりとはいえないようですが、独身生活とは違った生活が送れることは確かなようですね。</a:t>
            </a:r>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10</a:t>
            </a:fld>
            <a:endParaRPr kumimoji="1" lang="ja-JP" altLang="en-US"/>
          </a:p>
        </p:txBody>
      </p:sp>
    </p:spTree>
    <p:extLst>
      <p:ext uri="{BB962C8B-B14F-4D97-AF65-F5344CB8AC3E}">
        <p14:creationId xmlns:p14="http://schemas.microsoft.com/office/powerpoint/2010/main" val="345340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しかし、結婚生活がうまくいかない場合もあります。日本では</a:t>
            </a:r>
            <a:r>
              <a:rPr kumimoji="1" lang="en-US" altLang="ja-JP" dirty="0"/>
              <a:t>3</a:t>
            </a:r>
            <a:r>
              <a:rPr kumimoji="1" lang="ja-JP" altLang="en-US" dirty="0"/>
              <a:t>組に</a:t>
            </a:r>
            <a:r>
              <a:rPr kumimoji="1" lang="en-US" altLang="ja-JP" dirty="0"/>
              <a:t>1</a:t>
            </a:r>
            <a:r>
              <a:rPr kumimoji="1" lang="ja-JP" altLang="en-US" dirty="0"/>
              <a:t>組の夫婦が離婚するといわれています。</a:t>
            </a:r>
            <a:endParaRPr kumimoji="1" lang="en-US" altLang="ja-JP" dirty="0"/>
          </a:p>
          <a:p>
            <a:r>
              <a:rPr kumimoji="1" lang="ja-JP" altLang="en-US" dirty="0"/>
              <a:t>離婚を考える理由（複数回答）のトップは「性格・価値観の不一致」で男女とも</a:t>
            </a:r>
            <a:r>
              <a:rPr kumimoji="1" lang="en-US" altLang="ja-JP" dirty="0"/>
              <a:t>55%</a:t>
            </a:r>
            <a:r>
              <a:rPr kumimoji="1" lang="ja-JP" altLang="en-US" dirty="0"/>
              <a:t>程度が挙げており、次いで「金銭感覚の不一致」が続きます。男性は「生活時間のすれ違い」「配偶者の親・家族との関係」と続きます。女性は「家事・育児に協力的でない」「配偶者の親・家族との関係」となってい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r>
              <a:rPr kumimoji="1" lang="ja-JP" altLang="en-US" dirty="0"/>
              <a:t>出典：明治安田生活福祉研究所「</a:t>
            </a:r>
            <a:r>
              <a:rPr lang="en-US" altLang="ja-JP" sz="1200" dirty="0">
                <a:effectLst/>
              </a:rPr>
              <a:t>20〜40</a:t>
            </a:r>
            <a:r>
              <a:rPr lang="ja-JP" altLang="en-US" sz="1200" dirty="0">
                <a:effectLst/>
              </a:rPr>
              <a:t>代の恋愛と結婚</a:t>
            </a:r>
            <a:r>
              <a:rPr lang="en-US" altLang="ja-JP" sz="1200" dirty="0">
                <a:effectLst/>
              </a:rPr>
              <a:t>-</a:t>
            </a:r>
            <a:r>
              <a:rPr lang="ja-JP" altLang="en-US" sz="1200" dirty="0">
                <a:effectLst/>
              </a:rPr>
              <a:t>第</a:t>
            </a:r>
            <a:r>
              <a:rPr lang="en-US" altLang="ja-JP" sz="1200" dirty="0">
                <a:effectLst/>
              </a:rPr>
              <a:t>9</a:t>
            </a:r>
            <a:r>
              <a:rPr lang="ja-JP" altLang="en-US" sz="1200" dirty="0">
                <a:effectLst/>
              </a:rPr>
              <a:t>回結婚・出産に関する調査より</a:t>
            </a:r>
            <a:r>
              <a:rPr lang="en-US" altLang="ja-JP" sz="1200" dirty="0">
                <a:effectLst/>
              </a:rPr>
              <a:t>-</a:t>
            </a:r>
            <a:r>
              <a:rPr kumimoji="1" lang="ja-JP" altLang="en-US" dirty="0"/>
              <a:t>」　</a:t>
            </a:r>
            <a:r>
              <a:rPr kumimoji="1" lang="en-US" altLang="ja-JP" dirty="0"/>
              <a:t>http://</a:t>
            </a:r>
            <a:r>
              <a:rPr kumimoji="1" lang="en-US" altLang="ja-JP" dirty="0" err="1"/>
              <a:t>www.myilw.co.jp</a:t>
            </a:r>
            <a:r>
              <a:rPr kumimoji="1" lang="en-US" altLang="ja-JP" dirty="0"/>
              <a:t>/research/report/pdf/myilw_report_2016_01.pdf</a:t>
            </a:r>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11</a:t>
            </a:fld>
            <a:endParaRPr kumimoji="1" lang="ja-JP" altLang="en-US"/>
          </a:p>
        </p:txBody>
      </p:sp>
    </p:spTree>
    <p:extLst>
      <p:ext uri="{BB962C8B-B14F-4D97-AF65-F5344CB8AC3E}">
        <p14:creationId xmlns:p14="http://schemas.microsoft.com/office/powerpoint/2010/main" val="184178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a:t>
            </a:r>
            <a:r>
              <a:rPr kumimoji="1" lang="en-US" altLang="ja-JP" dirty="0"/>
              <a:t>15</a:t>
            </a:r>
            <a:r>
              <a:rPr kumimoji="1" lang="ja-JP" altLang="en-US" dirty="0"/>
              <a:t>分程度（ワーク終了時、授業開始から</a:t>
            </a:r>
            <a:r>
              <a:rPr kumimoji="1" lang="en-US" altLang="ja-JP" dirty="0"/>
              <a:t>65</a:t>
            </a:r>
            <a:r>
              <a:rPr kumimoji="1" lang="ja-JP" altLang="en-US" dirty="0"/>
              <a:t>分経過を目安に）。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ワークは、結婚すること＝幸福やゴールというわけではなく、夫婦関係のどのように維持するかが重要であり、そのために何が必要か、ペアワークやグループワークを通して理解することをねらい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・ワークを実施する際は、正解や不正解があるものではなく、自由に考えてもらうこと、意見交換の際は他者の意見を受容的に聞くことを促してください。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12</a:t>
            </a:fld>
            <a:endParaRPr kumimoji="1" lang="ja-JP" altLang="en-US"/>
          </a:p>
        </p:txBody>
      </p:sp>
    </p:spTree>
    <p:extLst>
      <p:ext uri="{BB962C8B-B14F-4D97-AF65-F5344CB8AC3E}">
        <p14:creationId xmlns:p14="http://schemas.microsoft.com/office/powerpoint/2010/main" val="339067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では、実際に結婚した人は、パートナーにどんなことを望んでいるのでしょうか。</a:t>
            </a:r>
            <a:endParaRPr kumimoji="1" lang="en-US" altLang="ja-JP" dirty="0">
              <a:solidFill>
                <a:schemeClr val="tx1"/>
              </a:solidFill>
            </a:endParaRPr>
          </a:p>
          <a:p>
            <a:endParaRPr kumimoji="1" lang="en-US" altLang="ja-JP" dirty="0"/>
          </a:p>
          <a:p>
            <a:r>
              <a:rPr kumimoji="1" lang="ja-JP" altLang="en-US" dirty="0"/>
              <a:t>夫が妻に対して望むこと（複数回答）のトップは、「もっとねぎらいや、いたわりの言葉が欲しい」で</a:t>
            </a:r>
            <a:r>
              <a:rPr kumimoji="1" lang="en-US" altLang="ja-JP" dirty="0"/>
              <a:t>20.1%</a:t>
            </a:r>
            <a:r>
              <a:rPr kumimoji="1" lang="ja-JP" altLang="en-US" dirty="0"/>
              <a:t>です。次いで、「自分ひとりの時間をもっと持たせて欲しい」「短気・ヒステリーをやめて欲しい」が続きます。</a:t>
            </a:r>
            <a:endParaRPr kumimoji="1" lang="en-US" altLang="ja-JP" dirty="0"/>
          </a:p>
          <a:p>
            <a:r>
              <a:rPr kumimoji="1" lang="ja-JP" altLang="en-US" dirty="0"/>
              <a:t>妻が夫に対して望むことのトップは、「健康に気を使って欲しい」で</a:t>
            </a:r>
            <a:r>
              <a:rPr kumimoji="1" lang="en-US" altLang="ja-JP" dirty="0"/>
              <a:t>26.9%</a:t>
            </a:r>
            <a:r>
              <a:rPr kumimoji="1" lang="ja-JP" altLang="en-US" dirty="0"/>
              <a:t>です。次いで、 「もっとねぎらいやいたわりの言葉が欲しい」「会話の時間をもっと増やして欲しい」「家事をもっとして欲しい」の順です。</a:t>
            </a:r>
            <a:endParaRPr kumimoji="1" lang="en-US" altLang="ja-JP" dirty="0"/>
          </a:p>
          <a:p>
            <a:r>
              <a:rPr kumimoji="1" lang="ja-JP" altLang="en-US" dirty="0"/>
              <a:t>配偶者に望むことは「特にない」人の割合は、夫が</a:t>
            </a:r>
            <a:r>
              <a:rPr kumimoji="1" lang="en-US" altLang="ja-JP" dirty="0"/>
              <a:t>30.4%</a:t>
            </a:r>
            <a:r>
              <a:rPr kumimoji="1" lang="ja-JP" altLang="en-US" dirty="0"/>
              <a:t>なのに対し、妻は</a:t>
            </a:r>
            <a:r>
              <a:rPr kumimoji="1" lang="en-US" altLang="ja-JP" dirty="0"/>
              <a:t>20.0%</a:t>
            </a:r>
            <a:r>
              <a:rPr kumimoji="1" lang="ja-JP" altLang="en-US" dirty="0"/>
              <a:t>にとどまり、妻から夫への望みや注文のほうが多くなっています。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夫婦のコミュニケーションやねぎらい、相手へのサポートが大切だと言えそうです。</a:t>
            </a:r>
          </a:p>
          <a:p>
            <a:endParaRPr kumimoji="1" lang="en-US" altLang="ja-JP" dirty="0"/>
          </a:p>
          <a:p>
            <a:r>
              <a:rPr kumimoji="1" lang="en-US" altLang="ja-JP" dirty="0"/>
              <a:t>-----</a:t>
            </a:r>
          </a:p>
          <a:p>
            <a:r>
              <a:rPr kumimoji="1" lang="ja-JP" altLang="en-US" dirty="0"/>
              <a:t>出典：明治安田生活福祉研究所「</a:t>
            </a:r>
            <a:r>
              <a:rPr lang="en-US" altLang="ja-JP" sz="1200" dirty="0">
                <a:effectLst/>
              </a:rPr>
              <a:t>20〜40</a:t>
            </a:r>
            <a:r>
              <a:rPr lang="ja-JP" altLang="en-US" sz="1200" dirty="0">
                <a:effectLst/>
              </a:rPr>
              <a:t>代の恋愛と結婚</a:t>
            </a:r>
            <a:r>
              <a:rPr lang="en-US" altLang="ja-JP" sz="1200" dirty="0">
                <a:effectLst/>
              </a:rPr>
              <a:t>-</a:t>
            </a:r>
            <a:r>
              <a:rPr lang="ja-JP" altLang="en-US" sz="1200" dirty="0">
                <a:effectLst/>
              </a:rPr>
              <a:t>第</a:t>
            </a:r>
            <a:r>
              <a:rPr lang="en-US" altLang="ja-JP" sz="1200" dirty="0">
                <a:effectLst/>
              </a:rPr>
              <a:t>9</a:t>
            </a:r>
            <a:r>
              <a:rPr lang="ja-JP" altLang="en-US" sz="1200" dirty="0">
                <a:effectLst/>
              </a:rPr>
              <a:t>回結婚・出産に関する調査より</a:t>
            </a:r>
            <a:r>
              <a:rPr lang="en-US" altLang="ja-JP" sz="1200" dirty="0">
                <a:effectLst/>
              </a:rPr>
              <a:t>-</a:t>
            </a:r>
            <a:r>
              <a:rPr kumimoji="1" lang="ja-JP" altLang="en-US" dirty="0"/>
              <a:t>」　</a:t>
            </a:r>
            <a:r>
              <a:rPr kumimoji="1" lang="en-US" altLang="ja-JP" dirty="0"/>
              <a:t>http://www.myilw.co.jp/research/report/pdf/myilw_report_2016_01.pdf</a:t>
            </a:r>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13</a:t>
            </a:fld>
            <a:endParaRPr kumimoji="1" lang="ja-JP" altLang="en-US"/>
          </a:p>
        </p:txBody>
      </p:sp>
    </p:spTree>
    <p:extLst>
      <p:ext uri="{BB962C8B-B14F-4D97-AF65-F5344CB8AC3E}">
        <p14:creationId xmlns:p14="http://schemas.microsoft.com/office/powerpoint/2010/main" val="189649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さて、冒頭のワーク</a:t>
            </a:r>
            <a:r>
              <a:rPr lang="en-US" altLang="ja-JP" sz="1200" dirty="0"/>
              <a:t>1</a:t>
            </a:r>
            <a:r>
              <a:rPr lang="ja-JP" altLang="en-US" sz="1200" dirty="0"/>
              <a:t>では、結婚することや子どもをもつことについて、それぞれの立場で考えてもらいました。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ところで、世の中には、身体の性と心の性が一致していなかったり、同性や両性を好きになったり、性の区分があいまいな人もいます</a:t>
            </a:r>
            <a:r>
              <a:rPr kumimoji="1" lang="ja-JP" altLang="en-US" dirty="0"/>
              <a:t>。</a:t>
            </a:r>
            <a:r>
              <a:rPr kumimoji="1" lang="en-US" altLang="ja-JP" dirty="0"/>
              <a:t>LGBT</a:t>
            </a:r>
            <a:r>
              <a:rPr kumimoji="1" lang="ja-JP" altLang="en-US" dirty="0"/>
              <a:t>（</a:t>
            </a:r>
            <a:r>
              <a:rPr kumimoji="1" lang="en-US" altLang="ja-JP" dirty="0"/>
              <a:t>L:</a:t>
            </a:r>
            <a:r>
              <a:rPr kumimoji="1" lang="ja-JP" altLang="en-US" dirty="0"/>
              <a:t>レズビアン、</a:t>
            </a:r>
            <a:r>
              <a:rPr kumimoji="1" lang="en-US" altLang="ja-JP" dirty="0"/>
              <a:t>G:</a:t>
            </a:r>
            <a:r>
              <a:rPr kumimoji="1" lang="ja-JP" altLang="en-US" dirty="0"/>
              <a:t>ゲイ、</a:t>
            </a:r>
            <a:r>
              <a:rPr kumimoji="1" lang="en-US" altLang="ja-JP" dirty="0"/>
              <a:t>B:</a:t>
            </a:r>
            <a:r>
              <a:rPr kumimoji="1" lang="ja-JP" altLang="en-US" dirty="0"/>
              <a:t>バイセクシャル、</a:t>
            </a:r>
            <a:r>
              <a:rPr kumimoji="1" lang="en-US" altLang="ja-JP" dirty="0"/>
              <a:t>T:</a:t>
            </a:r>
            <a:r>
              <a:rPr kumimoji="1" lang="ja-JP" altLang="en-US" dirty="0"/>
              <a:t>トランスジェンダー（</a:t>
            </a:r>
            <a:r>
              <a:rPr kumimoji="1" lang="en-US" altLang="ja-JP" dirty="0"/>
              <a:t>LGBTI</a:t>
            </a:r>
            <a:r>
              <a:rPr kumimoji="1" lang="ja-JP" altLang="en-US" dirty="0"/>
              <a:t>の場合、</a:t>
            </a:r>
            <a:r>
              <a:rPr kumimoji="1" lang="en-US" altLang="ja-JP" dirty="0"/>
              <a:t>I </a:t>
            </a:r>
            <a:r>
              <a:rPr kumimoji="1" lang="ja-JP" altLang="en-US" dirty="0"/>
              <a:t>はインターセックス</a:t>
            </a:r>
            <a:r>
              <a:rPr kumimoji="1" lang="en-US" altLang="ja-JP" dirty="0"/>
              <a:t>)</a:t>
            </a:r>
            <a:r>
              <a:rPr kumimoji="1" lang="ja-JP" altLang="en-US" dirty="0"/>
              <a:t>）という言葉で呼ばれることもありますが、これらのどれにも当てはまらない場合もあります。周りや家族にも相談できず傷ついたり、 時には生きづらさを感じたりする人もいます。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（相談機関について紹介する場合）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もし、心の性とから</a:t>
            </a:r>
            <a:r>
              <a:rPr kumimoji="1" lang="ja-JP" altLang="en-US" sz="1200" kern="1200" dirty="0" err="1">
                <a:solidFill>
                  <a:schemeClr val="tx1"/>
                </a:solidFill>
                <a:effectLst/>
                <a:latin typeface="+mn-lt"/>
                <a:ea typeface="+mn-ea"/>
                <a:cs typeface="+mn-cs"/>
              </a:rPr>
              <a:t>だの</a:t>
            </a:r>
            <a:r>
              <a:rPr kumimoji="1" lang="ja-JP" altLang="en-US" sz="1200" kern="1200" dirty="0">
                <a:solidFill>
                  <a:schemeClr val="tx1"/>
                </a:solidFill>
                <a:effectLst/>
                <a:latin typeface="+mn-lt"/>
                <a:ea typeface="+mn-ea"/>
                <a:cs typeface="+mn-cs"/>
              </a:rPr>
              <a:t>性に違和感を覚える人がいたら、一度、「フレンテみえ」（</a:t>
            </a:r>
            <a:r>
              <a:rPr kumimoji="1" lang="en-US" altLang="ja-JP" sz="1200" kern="1200" dirty="0">
                <a:solidFill>
                  <a:schemeClr val="tx1"/>
                </a:solidFill>
                <a:effectLst/>
                <a:latin typeface="+mn-lt"/>
                <a:ea typeface="+mn-ea"/>
                <a:cs typeface="+mn-cs"/>
              </a:rPr>
              <a:t>LGBT</a:t>
            </a:r>
            <a:r>
              <a:rPr kumimoji="1" lang="ja-JP" altLang="en-US" sz="1200" kern="1200" dirty="0">
                <a:solidFill>
                  <a:schemeClr val="tx1"/>
                </a:solidFill>
                <a:effectLst/>
                <a:latin typeface="+mn-lt"/>
                <a:ea typeface="+mn-ea"/>
                <a:cs typeface="+mn-cs"/>
              </a:rPr>
              <a:t>電話相談、毎月第</a:t>
            </a:r>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金曜日）に相談してみてください。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出典：電通ダイバーシティ・ラボが「</a:t>
            </a:r>
            <a:r>
              <a:rPr kumimoji="1" lang="en-US" altLang="ja-JP" dirty="0"/>
              <a:t>LGBT</a:t>
            </a:r>
            <a:r>
              <a:rPr kumimoji="1" lang="ja-JP" altLang="en-US" dirty="0"/>
              <a:t>調査</a:t>
            </a:r>
            <a:r>
              <a:rPr kumimoji="1" lang="en-US" altLang="ja-JP" dirty="0"/>
              <a:t>2015</a:t>
            </a:r>
            <a:r>
              <a:rPr kumimoji="1" lang="ja-JP" altLang="en-US" dirty="0"/>
              <a:t>」を実施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http://</a:t>
            </a:r>
            <a:r>
              <a:rPr kumimoji="1" lang="en-US" altLang="ja-JP" dirty="0" err="1"/>
              <a:t>www.dentsu.co.jp</a:t>
            </a:r>
            <a:r>
              <a:rPr kumimoji="1" lang="en-US" altLang="ja-JP" dirty="0"/>
              <a:t>/news/release/2015/0423-004032.html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14</a:t>
            </a:fld>
            <a:endParaRPr kumimoji="1" lang="ja-JP" altLang="en-US"/>
          </a:p>
        </p:txBody>
      </p:sp>
    </p:spTree>
    <p:extLst>
      <p:ext uri="{BB962C8B-B14F-4D97-AF65-F5344CB8AC3E}">
        <p14:creationId xmlns:p14="http://schemas.microsoft.com/office/powerpoint/2010/main" val="273707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LGBT</a:t>
            </a:r>
            <a:r>
              <a:rPr kumimoji="1" lang="ja-JP" altLang="en-US" dirty="0"/>
              <a:t>の学生は、学生生活の中でどのようなことに困っているのでしょうか。（スライドの</a:t>
            </a:r>
            <a:r>
              <a:rPr kumimoji="1" lang="en-US" altLang="ja-JP" dirty="0"/>
              <a:t>5</a:t>
            </a:r>
            <a:r>
              <a:rPr kumimoji="1" lang="ja-JP" altLang="en-US" dirty="0" err="1"/>
              <a:t>つの</a:t>
            </a:r>
            <a:r>
              <a:rPr kumimoji="1" lang="ja-JP" altLang="en-US" dirty="0"/>
              <a:t>困りごとを紹介します。）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LGBT</a:t>
            </a:r>
            <a:r>
              <a:rPr kumimoji="1" lang="ja-JP" altLang="en-US" dirty="0"/>
              <a:t>の学生たちは、自分の性自認や性的指向がバレ</a:t>
            </a:r>
            <a:r>
              <a:rPr kumimoji="1" lang="ja-JP" altLang="en-US" dirty="0" err="1"/>
              <a:t>て</a:t>
            </a:r>
            <a:r>
              <a:rPr kumimoji="1" lang="ja-JP" altLang="en-US" dirty="0"/>
              <a:t>しまうと学生生活が脅かされるため、カミングアウトできずにいます。現在全国の大学に多くの</a:t>
            </a:r>
            <a:r>
              <a:rPr kumimoji="1" lang="en-US" altLang="ja-JP" dirty="0"/>
              <a:t>LGBT</a:t>
            </a:r>
            <a:r>
              <a:rPr kumimoji="1" lang="ja-JP" altLang="en-US" dirty="0"/>
              <a:t>サークルがありますが、</a:t>
            </a:r>
            <a:r>
              <a:rPr kumimoji="1" lang="en-US" altLang="ja-JP" dirty="0"/>
              <a:t>LGBT</a:t>
            </a:r>
            <a:r>
              <a:rPr kumimoji="1" lang="ja-JP" altLang="en-US" dirty="0"/>
              <a:t>の活動をしていることを公にできないため、ほとんどが非公認で活動しています。</a:t>
            </a:r>
            <a:endParaRPr kumimoji="1" lang="en-US" altLang="ja-JP" dirty="0"/>
          </a:p>
          <a:p>
            <a:endParaRPr kumimoji="1" lang="en-US" altLang="ja-JP" dirty="0"/>
          </a:p>
          <a:p>
            <a:r>
              <a:rPr kumimoji="1" lang="en-US" altLang="ja-JP" dirty="0"/>
              <a:t>-----</a:t>
            </a:r>
          </a:p>
          <a:p>
            <a:r>
              <a:rPr kumimoji="1" lang="ja-JP" altLang="en-US" dirty="0"/>
              <a:t>出典：</a:t>
            </a:r>
            <a:r>
              <a:rPr kumimoji="1" lang="ja-JP" altLang="en-US" sz="1200" dirty="0"/>
              <a:t>特定非営利活動法人虹色ダイバーシティ　大学教職員向けの</a:t>
            </a:r>
            <a:r>
              <a:rPr kumimoji="1" lang="en-US" altLang="ja-JP" sz="1200" dirty="0"/>
              <a:t>LGBT</a:t>
            </a:r>
            <a:r>
              <a:rPr kumimoji="1" lang="ja-JP" altLang="en-US" sz="1200" dirty="0"/>
              <a:t>対応に関する資料</a:t>
            </a:r>
            <a:endParaRPr kumimoji="1" lang="en-US" altLang="ja-JP" sz="1200" dirty="0"/>
          </a:p>
          <a:p>
            <a:r>
              <a:rPr kumimoji="1" lang="en-US" altLang="ja-JP" dirty="0"/>
              <a:t>http://nijiirodiversity.jp/</a:t>
            </a:r>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15</a:t>
            </a:fld>
            <a:endParaRPr kumimoji="1" lang="ja-JP" altLang="en-US"/>
          </a:p>
        </p:txBody>
      </p:sp>
    </p:spTree>
    <p:extLst>
      <p:ext uri="{BB962C8B-B14F-4D97-AF65-F5344CB8AC3E}">
        <p14:creationId xmlns:p14="http://schemas.microsoft.com/office/powerpoint/2010/main" val="325796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性のあり方、それに伴うカップル、パートナーのあり方は多様です。自分らしく生きる権利はみんなにあります。同性婚など同性カップルの権利を保障する制度を持つ国・地域は世界中の約</a:t>
            </a:r>
            <a:r>
              <a:rPr lang="en-US" altLang="ja-JP" sz="1200" dirty="0"/>
              <a:t>20%</a:t>
            </a:r>
            <a:r>
              <a:rPr lang="ja-JP" altLang="en-US" sz="1200" dirty="0"/>
              <a:t>の国・地域に及んでいます。（出典：</a:t>
            </a:r>
            <a:r>
              <a:rPr lang="en-US" altLang="ja-JP" sz="1200" dirty="0"/>
              <a:t>NPO</a:t>
            </a:r>
            <a:r>
              <a:rPr lang="ja-JP" altLang="en-US" sz="1200" dirty="0"/>
              <a:t>法人</a:t>
            </a:r>
            <a:r>
              <a:rPr lang="en-US" altLang="ja-JP" sz="1200" dirty="0"/>
              <a:t>EMA</a:t>
            </a:r>
            <a:r>
              <a:rPr lang="ja-JP" altLang="en-US" sz="1200" dirty="0"/>
              <a:t>日本</a:t>
            </a:r>
            <a:r>
              <a:rPr lang="en-US" altLang="ja-JP" sz="1200" dirty="0"/>
              <a:t> 2018</a:t>
            </a:r>
            <a:r>
              <a:rPr lang="ja-JP" altLang="en-US" sz="1200" dirty="0"/>
              <a:t>年</a:t>
            </a:r>
            <a:r>
              <a:rPr lang="en-US" altLang="ja-JP" sz="1200" dirty="0"/>
              <a:t>1</a:t>
            </a:r>
            <a:r>
              <a:rPr lang="ja-JP" altLang="en-US" sz="1200" dirty="0"/>
              <a:t>月</a:t>
            </a:r>
            <a:r>
              <a:rPr lang="en-US" altLang="ja-JP" sz="1200" dirty="0"/>
              <a:t>16</a:t>
            </a:r>
            <a:r>
              <a:rPr lang="ja-JP" altLang="en-US" sz="1200" dirty="0"/>
              <a:t>日時点</a:t>
            </a:r>
            <a:r>
              <a:rPr lang="en-US" altLang="ja-JP" sz="1200" dirty="0"/>
              <a:t> http://</a:t>
            </a:r>
            <a:r>
              <a:rPr lang="en-US" altLang="ja-JP" sz="1200" dirty="0" err="1"/>
              <a:t>emajapan.org</a:t>
            </a:r>
            <a:r>
              <a:rPr lang="en-US" altLang="ja-JP" sz="1200" dirty="0"/>
              <a:t>/</a:t>
            </a:r>
            <a:r>
              <a:rPr lang="en-US" altLang="ja-JP" sz="1200" dirty="0" err="1"/>
              <a:t>promssm</a:t>
            </a:r>
            <a:r>
              <a:rPr lang="en-US" altLang="ja-JP" sz="1200" dirty="0"/>
              <a:t>/world</a:t>
            </a:r>
            <a:r>
              <a:rPr lang="ja-JP" altLang="en-US" sz="1200" dirty="0"/>
              <a:t>）。</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indent="0">
              <a:buNone/>
            </a:pPr>
            <a:r>
              <a:rPr lang="ja-JP" altLang="en-US" sz="1200" dirty="0"/>
              <a:t>現在の日本の婚姻制度は男女の結婚しか認めていません。そんななか、三重県伊賀市では、市民一人ひとりの人権が大切にされる社会の中で、性の多様性を認め合い、誰もが自分らしく暮らせるよう、同性カップルに対し、パートナーと認める公的証明書の交付制度を始めました。</a:t>
            </a:r>
            <a:endParaRPr lang="en-US" altLang="ja-JP" sz="1200" dirty="0"/>
          </a:p>
          <a:p>
            <a:pPr marL="0" indent="0">
              <a:buNone/>
            </a:pPr>
            <a:endParaRPr lang="en-US" altLang="ja-JP" sz="1200" dirty="0"/>
          </a:p>
          <a:p>
            <a:pPr marL="0" indent="0">
              <a:buNone/>
            </a:pPr>
            <a:r>
              <a:rPr lang="ja-JP" altLang="en-US" sz="1200" dirty="0"/>
              <a:t>多様な性を正しく理解し、お互いを尊重し、支えあっていける関係性を築いていくことが重要です。</a:t>
            </a:r>
            <a:endParaRPr lang="en-US" altLang="ja-JP" sz="1200"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16</a:t>
            </a:fld>
            <a:endParaRPr kumimoji="1" lang="ja-JP" altLang="en-US"/>
          </a:p>
        </p:txBody>
      </p:sp>
    </p:spTree>
    <p:extLst>
      <p:ext uri="{BB962C8B-B14F-4D97-AF65-F5344CB8AC3E}">
        <p14:creationId xmlns:p14="http://schemas.microsoft.com/office/powerpoint/2010/main" val="3900988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さて、自分や周囲の人で、性的な要素を含んだ行為や嫌がらせなどで悲しい思いをしている人はいませんか？</a:t>
            </a:r>
            <a:endParaRPr kumimoji="1" lang="en-US" altLang="ja-JP" dirty="0"/>
          </a:p>
          <a:p>
            <a:endParaRPr kumimoji="1" lang="en-US" altLang="ja-JP" dirty="0"/>
          </a:p>
          <a:p>
            <a:r>
              <a:rPr kumimoji="1" lang="en-US" altLang="ja-JP" dirty="0"/>
              <a:t>DV</a:t>
            </a:r>
            <a:r>
              <a:rPr kumimoji="1" lang="ja-JP" altLang="en-US" dirty="0"/>
              <a:t>（ドメスティック・バイオレンス）という言葉を聞いたことがある人は多いかもしれません。配偶者（夫婦）の間での暴力のことですね。</a:t>
            </a:r>
            <a:endParaRPr kumimoji="1" lang="en-US" altLang="ja-JP" dirty="0"/>
          </a:p>
          <a:p>
            <a:r>
              <a:rPr kumimoji="1" lang="ja-JP" altLang="en-US" dirty="0"/>
              <a:t>では、デート</a:t>
            </a:r>
            <a:r>
              <a:rPr kumimoji="1" lang="en-US" altLang="ja-JP" dirty="0"/>
              <a:t>DV</a:t>
            </a:r>
            <a:r>
              <a:rPr kumimoji="1" lang="ja-JP" altLang="en-US" dirty="0"/>
              <a:t>という言葉は聞いたことがありますか。デート</a:t>
            </a:r>
            <a:r>
              <a:rPr kumimoji="1" lang="en-US" altLang="ja-JP" dirty="0"/>
              <a:t>DV </a:t>
            </a:r>
            <a:r>
              <a:rPr kumimoji="1" lang="ja-JP" altLang="en-US" dirty="0"/>
              <a:t>とは、交際中のカップル間で相手を支配し、自分の都合に合わせて行動させてしまうような状態のことをいいます。男性から女性だけでなく、女性から男性の場合もあります。 例えば、次のような行為がデート </a:t>
            </a:r>
            <a:r>
              <a:rPr kumimoji="1" lang="en-US" altLang="ja-JP" dirty="0"/>
              <a:t>DV </a:t>
            </a:r>
            <a:r>
              <a:rPr kumimoji="1" lang="ja-JP" altLang="en-US" dirty="0"/>
              <a:t>にあたります。</a:t>
            </a:r>
            <a:endParaRPr kumimoji="1" lang="en-US" altLang="ja-JP" dirty="0"/>
          </a:p>
          <a:p>
            <a:r>
              <a:rPr kumimoji="1" lang="ja-JP" altLang="en-US" dirty="0"/>
              <a:t>・身体的な暴力</a:t>
            </a:r>
            <a:r>
              <a:rPr kumimoji="1" lang="en-US" altLang="ja-JP" dirty="0"/>
              <a:t>: </a:t>
            </a:r>
            <a:r>
              <a:rPr kumimoji="1" lang="ja-JP" altLang="en-US" dirty="0"/>
              <a:t>殴る、蹴る、物を投げるなど</a:t>
            </a:r>
            <a:endParaRPr kumimoji="1" lang="en-US" altLang="ja-JP" dirty="0"/>
          </a:p>
          <a:p>
            <a:r>
              <a:rPr kumimoji="1" lang="ja-JP" altLang="en-US" dirty="0"/>
              <a:t>・精神的な暴力</a:t>
            </a:r>
            <a:r>
              <a:rPr kumimoji="1" lang="en-US" altLang="ja-JP" dirty="0"/>
              <a:t>: </a:t>
            </a:r>
            <a:r>
              <a:rPr kumimoji="1" lang="ja-JP" altLang="en-US" dirty="0"/>
              <a:t>無視する、暴言をはく、おどす、泣いてお願いをするなど </a:t>
            </a:r>
            <a:endParaRPr kumimoji="1" lang="en-US" altLang="ja-JP" dirty="0"/>
          </a:p>
          <a:p>
            <a:r>
              <a:rPr kumimoji="1" lang="ja-JP" altLang="en-US" dirty="0"/>
              <a:t>・性的な暴力</a:t>
            </a:r>
            <a:r>
              <a:rPr kumimoji="1" lang="en-US" altLang="ja-JP" dirty="0"/>
              <a:t>:</a:t>
            </a:r>
            <a:r>
              <a:rPr kumimoji="1" lang="ja-JP" altLang="en-US" dirty="0"/>
              <a:t>セックスの強要、避妊に協力しない、ポルノを無理やり見せるなど </a:t>
            </a:r>
            <a:endParaRPr kumimoji="1" lang="en-US" altLang="ja-JP" dirty="0"/>
          </a:p>
          <a:p>
            <a:r>
              <a:rPr kumimoji="1" lang="ja-JP" altLang="en-US" dirty="0"/>
              <a:t>・社会的な暴力</a:t>
            </a:r>
            <a:r>
              <a:rPr kumimoji="1" lang="en-US" altLang="ja-JP" dirty="0"/>
              <a:t>:</a:t>
            </a:r>
            <a:r>
              <a:rPr kumimoji="1" lang="ja-JP" altLang="en-US" dirty="0"/>
              <a:t>スマホを勝手に見る、行動や交友関係の監視、または、制限するなど </a:t>
            </a:r>
            <a:endParaRPr kumimoji="1" lang="en-US" altLang="ja-JP" dirty="0"/>
          </a:p>
          <a:p>
            <a:r>
              <a:rPr kumimoji="1" lang="ja-JP" altLang="en-US" dirty="0"/>
              <a:t>・経済的な暴力</a:t>
            </a:r>
            <a:r>
              <a:rPr kumimoji="1" lang="en-US" altLang="ja-JP" dirty="0"/>
              <a:t>:</a:t>
            </a:r>
            <a:r>
              <a:rPr kumimoji="1" lang="ja-JP" altLang="en-US" dirty="0"/>
              <a:t>借りたお金を返さない、デート代を支払わせるなど</a:t>
            </a:r>
            <a:endParaRPr kumimoji="1" lang="en-US" altLang="ja-JP" dirty="0"/>
          </a:p>
          <a:p>
            <a:endParaRPr kumimoji="1" lang="en-US" altLang="ja-JP" dirty="0"/>
          </a:p>
          <a:p>
            <a:r>
              <a:rPr kumimoji="1" lang="en-US" altLang="ja-JP" dirty="0"/>
              <a:t>-----</a:t>
            </a:r>
          </a:p>
          <a:p>
            <a:r>
              <a:rPr kumimoji="1" lang="ja-JP" altLang="en-US" dirty="0"/>
              <a:t>出典：内閣府　男女間における暴力に関する調査報告書</a:t>
            </a:r>
            <a:endParaRPr kumimoji="1" lang="en-US" altLang="ja-JP" dirty="0"/>
          </a:p>
          <a:p>
            <a:r>
              <a:rPr kumimoji="1" lang="en-US" altLang="ja-JP" dirty="0"/>
              <a:t>http://www.gender.go.jp/policy/no_violence/e-vaw/chousa/h11_top.html</a:t>
            </a:r>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17</a:t>
            </a:fld>
            <a:endParaRPr kumimoji="1" lang="ja-JP" altLang="en-US"/>
          </a:p>
        </p:txBody>
      </p:sp>
    </p:spTree>
    <p:extLst>
      <p:ext uri="{BB962C8B-B14F-4D97-AF65-F5344CB8AC3E}">
        <p14:creationId xmlns:p14="http://schemas.microsoft.com/office/powerpoint/2010/main" val="411241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en-US" altLang="ja-JP" dirty="0"/>
              <a:t>DV</a:t>
            </a:r>
            <a:r>
              <a:rPr kumimoji="1" lang="ja-JP" altLang="en-US" dirty="0"/>
              <a:t>は</a:t>
            </a:r>
            <a:r>
              <a:rPr kumimoji="1" lang="en-US" altLang="ja-JP" dirty="0"/>
              <a:t>3</a:t>
            </a:r>
            <a:r>
              <a:rPr kumimoji="1" lang="ja-JP" altLang="en-US" dirty="0" err="1"/>
              <a:t>つの</a:t>
            </a:r>
            <a:r>
              <a:rPr kumimoji="1" lang="ja-JP" altLang="en-US" dirty="0"/>
              <a:t>段階が際限なく繰り返されるといわれています。</a:t>
            </a:r>
            <a:endParaRPr kumimoji="1" lang="en-US" altLang="ja-JP" dirty="0"/>
          </a:p>
          <a:p>
            <a:endParaRPr kumimoji="1" lang="en-US" altLang="ja-JP" dirty="0"/>
          </a:p>
          <a:p>
            <a:r>
              <a:rPr kumimoji="1" lang="ja-JP" altLang="en-US" dirty="0"/>
              <a:t>○緊張期：加害者となる側が何らかの理由から怒りや不安などの心理的な緊張を高める段階です。</a:t>
            </a:r>
            <a:endParaRPr kumimoji="1" lang="en-US" altLang="ja-JP" dirty="0"/>
          </a:p>
          <a:p>
            <a:r>
              <a:rPr kumimoji="1" lang="ja-JP" altLang="en-US" dirty="0"/>
              <a:t>○爆発期：この緊張が徐々に蓄積され、激しく暴力をふるうようになる段階です。</a:t>
            </a:r>
            <a:endParaRPr kumimoji="1" lang="en-US" altLang="ja-JP" dirty="0"/>
          </a:p>
          <a:p>
            <a:r>
              <a:rPr kumimoji="1" lang="ja-JP" altLang="en-US" dirty="0"/>
              <a:t>○ハネムーン期：しばらくすると一転して暴力をふるわなくなり、自身がふるった暴力について謝罪し、悔い改める姿勢をみせるようになる段階です。</a:t>
            </a:r>
            <a:endParaRPr kumimoji="1" lang="en-US" altLang="ja-JP" dirty="0"/>
          </a:p>
          <a:p>
            <a:endParaRPr kumimoji="1" lang="en-US" altLang="ja-JP" dirty="0"/>
          </a:p>
          <a:p>
            <a:r>
              <a:rPr kumimoji="1" lang="en-US" altLang="ja-JP" dirty="0"/>
              <a:t>DV</a:t>
            </a:r>
            <a:r>
              <a:rPr kumimoji="1" lang="ja-JP" altLang="en-US" dirty="0"/>
              <a:t>の被害に遭っている人に対して、「どうして暴力を振るうような相手から逃げないの？」と疑問に感じてしまうことがあるかもしれません。しかし、ハネムーン期にみせる相手の優しい態度によって被害者はついつい相手に同情し、相手の暴力を正当化してしまいます。つまり、相手の暴力はストレスが溜まって爆発してしまった結果であって、本当は優しい人なんだとか、自分も悪かったかもしれないと考えてしまうのです。</a:t>
            </a:r>
            <a:endParaRPr kumimoji="1" lang="en-US" altLang="ja-JP" dirty="0"/>
          </a:p>
          <a:p>
            <a:r>
              <a:rPr kumimoji="1" lang="ja-JP" altLang="en-US" dirty="0"/>
              <a:t>被害者の立場や状況を理解していないと、不適切な言動でかえって傷つけてしまうことがあります。</a:t>
            </a:r>
            <a:endParaRPr kumimoji="1" lang="en-US" altLang="ja-JP" dirty="0"/>
          </a:p>
          <a:p>
            <a:endParaRPr kumimoji="1" lang="en-US" altLang="ja-JP" dirty="0"/>
          </a:p>
          <a:p>
            <a:r>
              <a:rPr kumimoji="1" lang="en-US" altLang="ja-JP" dirty="0"/>
              <a:t>-----</a:t>
            </a:r>
          </a:p>
          <a:p>
            <a:r>
              <a:rPr kumimoji="1" lang="ja-JP" altLang="en-US" dirty="0"/>
              <a:t>出典：</a:t>
            </a:r>
            <a:r>
              <a:rPr kumimoji="1" lang="en-US" altLang="ja-JP" sz="1200" b="0" i="0" u="none" strike="noStrike" kern="1200" baseline="0" dirty="0">
                <a:solidFill>
                  <a:schemeClr val="tx1"/>
                </a:solidFill>
                <a:latin typeface="+mn-lt"/>
                <a:ea typeface="+mn-ea"/>
                <a:cs typeface="+mn-cs"/>
              </a:rPr>
              <a:t>Walker, L. E. (1979). </a:t>
            </a:r>
            <a:r>
              <a:rPr kumimoji="1" lang="en-US" altLang="ja-JP" sz="1200" b="0" i="1" u="none" strike="noStrike" kern="1200" baseline="0" dirty="0">
                <a:solidFill>
                  <a:schemeClr val="tx1"/>
                </a:solidFill>
                <a:latin typeface="+mn-lt"/>
                <a:ea typeface="+mn-ea"/>
                <a:cs typeface="+mn-cs"/>
              </a:rPr>
              <a:t>The Battered Woman. </a:t>
            </a:r>
            <a:r>
              <a:rPr kumimoji="1" lang="en-US" altLang="ja-JP" sz="1200" b="0" i="0" u="none" strike="noStrike" kern="1200" baseline="0" dirty="0">
                <a:solidFill>
                  <a:schemeClr val="tx1"/>
                </a:solidFill>
                <a:latin typeface="+mn-lt"/>
                <a:ea typeface="+mn-ea"/>
                <a:cs typeface="+mn-cs"/>
              </a:rPr>
              <a:t>Harper &amp; Low.</a:t>
            </a:r>
          </a:p>
          <a:p>
            <a:r>
              <a:rPr kumimoji="1" lang="ja-JP" altLang="en-US" sz="1200" b="0" i="0" u="none" strike="noStrike" kern="1200" baseline="0" dirty="0">
                <a:solidFill>
                  <a:schemeClr val="tx1"/>
                </a:solidFill>
                <a:latin typeface="+mn-lt"/>
                <a:ea typeface="+mn-ea"/>
                <a:cs typeface="+mn-cs"/>
              </a:rPr>
              <a:t>レノア・Ｅ・ウォーカー</a:t>
            </a:r>
            <a:r>
              <a:rPr kumimoji="1" lang="en-US" altLang="ja-JP" sz="1200" b="0" i="0" u="none" strike="noStrike" kern="1200" baseline="0" dirty="0">
                <a:solidFill>
                  <a:schemeClr val="tx1"/>
                </a:solidFill>
                <a:latin typeface="+mn-lt"/>
                <a:ea typeface="+mn-ea"/>
                <a:cs typeface="+mn-cs"/>
              </a:rPr>
              <a:t> </a:t>
            </a:r>
            <a:r>
              <a:rPr kumimoji="1" lang="ja-JP" altLang="en-US" sz="1200" b="0" i="0" u="none" strike="noStrike" kern="1200" baseline="0" dirty="0">
                <a:solidFill>
                  <a:schemeClr val="tx1"/>
                </a:solidFill>
                <a:latin typeface="+mn-lt"/>
                <a:ea typeface="+mn-ea"/>
                <a:cs typeface="+mn-cs"/>
              </a:rPr>
              <a:t>穂積由利子訳 </a:t>
            </a:r>
            <a:r>
              <a:rPr kumimoji="1" lang="en-US" altLang="ja-JP" sz="1200" b="0" i="0" u="none" strike="noStrike" kern="1200" baseline="0" dirty="0">
                <a:solidFill>
                  <a:schemeClr val="tx1"/>
                </a:solidFill>
                <a:latin typeface="+mn-lt"/>
                <a:ea typeface="+mn-ea"/>
                <a:cs typeface="+mn-cs"/>
              </a:rPr>
              <a:t>(1997)</a:t>
            </a:r>
            <a:r>
              <a:rPr kumimoji="1" lang="ja-JP" altLang="en-US" sz="1200" b="0" i="0" u="none" strike="noStrike" kern="1200" baseline="0" dirty="0">
                <a:solidFill>
                  <a:schemeClr val="tx1"/>
                </a:solidFill>
                <a:latin typeface="+mn-lt"/>
                <a:ea typeface="+mn-ea"/>
                <a:cs typeface="+mn-cs"/>
              </a:rPr>
              <a:t> バタードウーマン　金剛出版</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18</a:t>
            </a:fld>
            <a:endParaRPr kumimoji="1" lang="ja-JP" altLang="en-US"/>
          </a:p>
        </p:txBody>
      </p:sp>
    </p:spTree>
    <p:extLst>
      <p:ext uri="{BB962C8B-B14F-4D97-AF65-F5344CB8AC3E}">
        <p14:creationId xmlns:p14="http://schemas.microsoft.com/office/powerpoint/2010/main" val="146371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次にセクシャルハラスメントについてです。「セクハラ」と省略して言われることが多いですね。</a:t>
            </a:r>
            <a:endParaRPr kumimoji="1" lang="en-US" altLang="ja-JP" dirty="0"/>
          </a:p>
          <a:p>
            <a:r>
              <a:rPr kumimoji="1" lang="ja-JP" altLang="en-US" dirty="0"/>
              <a:t>セクシャルハラスメントとは、相手を不快にさせる性的な言動、行為をいいます。セクシャルハラスメントは、立場の強い相手から受ける場合が多く、上級生や先生からしつこく誘われたり、からだを不必要に触られるなどがあります。また、このプログラムでは結婚のことについて取り上げてきましたが、「女性は結婚したら仕事を辞めて家庭に入るものだ」といったような価値観を押し付けることもセクハラになります。</a:t>
            </a:r>
            <a:endParaRPr kumimoji="1" lang="en-US" altLang="ja-JP" dirty="0"/>
          </a:p>
          <a:p>
            <a:endParaRPr kumimoji="1" lang="en-US" altLang="ja-JP" dirty="0"/>
          </a:p>
          <a:p>
            <a:r>
              <a:rPr kumimoji="1" lang="ja-JP" altLang="en-US" dirty="0"/>
              <a:t>ハラスメント（嫌がらせ）には、セクハラの他にも、職場で上司がその地位・権限を利用して、部下や同僚に不適切な言動・指導を行うことパワー・ハラスメントや、大学などの研究教育の場でのパワハラであるアカデミック・ハラスメント、アルコールの一気飲みやお酌を強要するなどのアルコール・ハラスメントなどもあります。</a:t>
            </a:r>
            <a:endParaRPr kumimoji="1" lang="en-US" altLang="ja-JP" dirty="0"/>
          </a:p>
          <a:p>
            <a:endParaRPr kumimoji="1" lang="en-US" altLang="ja-JP" dirty="0"/>
          </a:p>
          <a:p>
            <a:r>
              <a:rPr kumimoji="1" lang="ja-JP" altLang="en-US" dirty="0"/>
              <a:t>不快な思いをしている人は、所属する教育機関に設置されている窓口などでも相談してみてください。相談したことによってあなたが不利な立場に追いやられるようなことはありません。</a:t>
            </a:r>
            <a:endParaRPr kumimoji="1" lang="en-US" altLang="ja-JP" dirty="0"/>
          </a:p>
          <a:p>
            <a:r>
              <a:rPr kumimoji="1" lang="ja-JP" altLang="en-US" dirty="0"/>
              <a:t>（各教育機関で発行している相談窓口についての案内やホームページ上の記載などがあれば、それを配布して周知するのもよいでしょう。）</a:t>
            </a:r>
            <a:endParaRPr kumimoji="1" lang="en-US" altLang="ja-JP" dirty="0"/>
          </a:p>
          <a:p>
            <a:endParaRPr kumimoji="1" lang="en-US" altLang="ja-JP" dirty="0"/>
          </a:p>
          <a:p>
            <a:r>
              <a:rPr kumimoji="1" lang="ja-JP" altLang="en-US" dirty="0"/>
              <a:t>また、被害者になるばかりでなく、ゼミやサークルの上級生（先輩）となれば、下級生（後輩）に対してハラスメントをしてしまう可能性があります。加害者になってしまわないように注意が必要です。どんな言動が他人に嫌がらせとなってしまうか、相手の立場で考える習慣をつけ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19</a:t>
            </a:fld>
            <a:endParaRPr kumimoji="1" lang="ja-JP" altLang="en-US"/>
          </a:p>
        </p:txBody>
      </p:sp>
    </p:spTree>
    <p:extLst>
      <p:ext uri="{BB962C8B-B14F-4D97-AF65-F5344CB8AC3E}">
        <p14:creationId xmlns:p14="http://schemas.microsoft.com/office/powerpoint/2010/main" val="115791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［ねらい・ポイント］</a:t>
            </a:r>
            <a:endParaRPr kumimoji="1" lang="en-US" altLang="ja-JP" dirty="0"/>
          </a:p>
          <a:p>
            <a:r>
              <a:rPr kumimoji="1" lang="ja-JP" altLang="en-US" dirty="0"/>
              <a:t>・導入部分です。マンガまたは</a:t>
            </a:r>
            <a:r>
              <a:rPr kumimoji="1" lang="en-US" altLang="ja-JP" dirty="0"/>
              <a:t>HAND BOOK</a:t>
            </a:r>
            <a:r>
              <a:rPr kumimoji="1" lang="ja-JP" altLang="en-US" dirty="0"/>
              <a:t>の映像を使用し、気楽に授業に参加できる雰囲気を作りましょう。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2</a:t>
            </a:fld>
            <a:endParaRPr kumimoji="1" lang="ja-JP" altLang="en-US"/>
          </a:p>
        </p:txBody>
      </p:sp>
    </p:spTree>
    <p:extLst>
      <p:ext uri="{BB962C8B-B14F-4D97-AF65-F5344CB8AC3E}">
        <p14:creationId xmlns:p14="http://schemas.microsoft.com/office/powerpoint/2010/main" val="3248746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最後にストーカー行為についてです。</a:t>
            </a:r>
            <a:endParaRPr kumimoji="1" lang="en-US" altLang="ja-JP" dirty="0"/>
          </a:p>
          <a:p>
            <a:r>
              <a:rPr kumimoji="1" lang="ja-JP" altLang="en-US" dirty="0"/>
              <a:t>ストーカー行為とは、同じ人に対してこちらに挙げたような行為を繰り返してすることをいいます。</a:t>
            </a:r>
            <a:endParaRPr kumimoji="1" lang="en-US" altLang="ja-JP" dirty="0"/>
          </a:p>
          <a:p>
            <a:r>
              <a:rPr kumimoji="1" lang="en-US" altLang="ja-JP" dirty="0"/>
              <a:t>1.</a:t>
            </a:r>
            <a:r>
              <a:rPr kumimoji="1" lang="ja-JP" altLang="en-US" dirty="0"/>
              <a:t> </a:t>
            </a:r>
            <a:r>
              <a:rPr lang="ja-JP" altLang="en-US" dirty="0"/>
              <a:t>つきまとい、待ち伏せし、進路に立ちふさがり、住居、勤務先、学校その他通常所在する場所の付近において見張りをし、または住居等に押し掛けたり、うろつくこと。</a:t>
            </a:r>
            <a:endParaRPr lang="en-US" altLang="ja-JP" dirty="0"/>
          </a:p>
          <a:p>
            <a:r>
              <a:rPr lang="en-US" altLang="ja-JP" dirty="0"/>
              <a:t>2.</a:t>
            </a:r>
            <a:r>
              <a:rPr lang="ja-JP" altLang="en-US" dirty="0"/>
              <a:t> その日の服装やどのような行動をしたかなどをあなたに告げるなど、監視していることを気づかせること。</a:t>
            </a:r>
            <a:endParaRPr lang="en-US" altLang="ja-JP" dirty="0"/>
          </a:p>
          <a:p>
            <a:r>
              <a:rPr kumimoji="1" lang="en-US" altLang="ja-JP" dirty="0"/>
              <a:t>3. </a:t>
            </a:r>
            <a:r>
              <a:rPr lang="ja-JP" altLang="en-US" dirty="0"/>
              <a:t>面会・交際、贈り物を受け取らせるなど、義務のないことを行うように要求すること。</a:t>
            </a:r>
            <a:endParaRPr lang="en-US" altLang="ja-JP" dirty="0"/>
          </a:p>
          <a:p>
            <a:r>
              <a:rPr kumimoji="1" lang="en-US" altLang="ja-JP" dirty="0"/>
              <a:t>4. </a:t>
            </a:r>
            <a:r>
              <a:rPr lang="ja-JP" altLang="en-US" dirty="0"/>
              <a:t>大声で「バカヤロー」などの言葉をあびせるなど、</a:t>
            </a:r>
            <a:r>
              <a:rPr kumimoji="1" lang="ja-JP" altLang="en-US" dirty="0"/>
              <a:t>著しく粗野または乱暴な言動をすること。</a:t>
            </a:r>
            <a:endParaRPr kumimoji="1" lang="en-US" altLang="ja-JP" dirty="0"/>
          </a:p>
          <a:p>
            <a:r>
              <a:rPr kumimoji="1" lang="en-US" altLang="ja-JP" dirty="0"/>
              <a:t>5. </a:t>
            </a:r>
            <a:r>
              <a:rPr lang="ja-JP" altLang="en-US" dirty="0"/>
              <a:t>電話をかけても何も告げず、または拒まれたにもかかわらず、連続して、電話をかけたりメッセージを送信すること。</a:t>
            </a:r>
            <a:endParaRPr kumimoji="1" lang="en-US" altLang="ja-JP" dirty="0"/>
          </a:p>
          <a:p>
            <a:r>
              <a:rPr kumimoji="1" lang="en-US" altLang="ja-JP" dirty="0"/>
              <a:t>6. </a:t>
            </a:r>
            <a:r>
              <a:rPr kumimoji="1" lang="ja-JP" altLang="en-US" dirty="0"/>
              <a:t>汚物、動物の死体等を送付することなど。</a:t>
            </a:r>
            <a:endParaRPr kumimoji="1" lang="en-US" altLang="ja-JP" dirty="0"/>
          </a:p>
          <a:p>
            <a:r>
              <a:rPr lang="en-US" altLang="ja-JP" dirty="0"/>
              <a:t>7. </a:t>
            </a:r>
            <a:r>
              <a:rPr lang="ja-JP" altLang="en-US" dirty="0"/>
              <a:t>あなたを中傷したり名誉を傷つけるような内容の文書を届けたり、インターネット上に書き込んで、名誉を傷つけること。</a:t>
            </a:r>
            <a:endParaRPr lang="en-US" altLang="ja-JP" dirty="0"/>
          </a:p>
          <a:p>
            <a:r>
              <a:rPr kumimoji="1" lang="en-US" altLang="ja-JP" dirty="0"/>
              <a:t>8.</a:t>
            </a:r>
            <a:r>
              <a:rPr kumimoji="1" lang="ja-JP" altLang="en-US" dirty="0"/>
              <a:t> </a:t>
            </a:r>
            <a:r>
              <a:rPr lang="ja-JP" altLang="en-US" dirty="0"/>
              <a:t>わいせつな写真などを、自宅に送り付けたり、インターネット掲示板に掲載するなど、性的羞恥心を侵害すること。</a:t>
            </a:r>
            <a:endParaRPr kumimoji="1" lang="en-US" altLang="ja-JP" dirty="0"/>
          </a:p>
          <a:p>
            <a:endParaRPr kumimoji="1" lang="en-US" altLang="ja-JP" dirty="0"/>
          </a:p>
          <a:p>
            <a:r>
              <a:rPr kumimoji="1" lang="ja-JP" altLang="en-US" dirty="0"/>
              <a:t>また、このストーカー行為に関係して、リベンジポルノが問題となっています。</a:t>
            </a:r>
            <a:endParaRPr kumimoji="1" lang="en-US" altLang="ja-JP" dirty="0"/>
          </a:p>
          <a:p>
            <a:r>
              <a:rPr kumimoji="1" lang="ja-JP" altLang="en-US" dirty="0"/>
              <a:t>リベンジポルノとは、元交際相手などが、別れたことの報復として、相手のアップ写真や裸の写真を不特定多数に公開することをいいます。インターネット上に一旦公開されたものを、完全に削除することは、ほぼ不可能です。どんなに仲が良くても、裸の写真を撮らせたり送ったりするのはやめましょう。</a:t>
            </a:r>
            <a:endParaRPr kumimoji="1" lang="en-US" altLang="ja-JP" dirty="0"/>
          </a:p>
          <a:p>
            <a:endParaRPr kumimoji="1" lang="en-US" altLang="ja-JP" dirty="0"/>
          </a:p>
          <a:p>
            <a:r>
              <a:rPr kumimoji="1" lang="ja-JP" altLang="en-US" dirty="0"/>
              <a:t>被害に遭っている場合は、些細なことと思わず、警察などに早めに相談しましょう。被害の証拠となるようなメールや写真などは保存しておくことが後で役に立つことがあります。また、</a:t>
            </a:r>
            <a:r>
              <a:rPr kumimoji="1" lang="en-US" altLang="ja-JP" dirty="0"/>
              <a:t>SNS</a:t>
            </a:r>
            <a:r>
              <a:rPr kumimoji="1" lang="ja-JP" altLang="en-US" dirty="0"/>
              <a:t>などに安易に個人情報を掲載するのを控えるなど、被害を未然に防ぐための自己防衛も大事です。</a:t>
            </a:r>
            <a:endParaRPr kumimoji="1" lang="en-US" altLang="ja-JP" dirty="0"/>
          </a:p>
          <a:p>
            <a:endParaRPr kumimoji="1" lang="en-US" altLang="ja-JP" dirty="0"/>
          </a:p>
          <a:p>
            <a:r>
              <a:rPr kumimoji="1" lang="en-US" altLang="ja-JP" dirty="0"/>
              <a:t>-----</a:t>
            </a:r>
          </a:p>
          <a:p>
            <a:r>
              <a:rPr kumimoji="1" lang="ja-JP" altLang="en-US" dirty="0"/>
              <a:t>出典：警察庁ストーカー被害に遭わないために（</a:t>
            </a:r>
            <a:r>
              <a:rPr kumimoji="1" lang="en-US" altLang="ja-JP" dirty="0"/>
              <a:t>Cafe </a:t>
            </a:r>
            <a:r>
              <a:rPr kumimoji="1" lang="en-US" altLang="ja-JP" dirty="0" err="1"/>
              <a:t>Mizen</a:t>
            </a:r>
            <a:r>
              <a:rPr kumimoji="1" lang="ja-JP" altLang="en-US" dirty="0"/>
              <a:t>）</a:t>
            </a:r>
            <a:endParaRPr kumimoji="1" lang="en-US" altLang="ja-JP" dirty="0"/>
          </a:p>
          <a:p>
            <a:r>
              <a:rPr kumimoji="1" lang="en-US" altLang="ja-JP" dirty="0"/>
              <a:t>https://www.npa.go.jp/cafe-mizen/index.html ※</a:t>
            </a:r>
            <a:r>
              <a:rPr kumimoji="1" lang="ja-JP" altLang="en-US" dirty="0"/>
              <a:t>詳しいリーフレットもあります。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20</a:t>
            </a:fld>
            <a:endParaRPr kumimoji="1" lang="ja-JP" altLang="en-US"/>
          </a:p>
        </p:txBody>
      </p:sp>
    </p:spTree>
    <p:extLst>
      <p:ext uri="{BB962C8B-B14F-4D97-AF65-F5344CB8AC3E}">
        <p14:creationId xmlns:p14="http://schemas.microsoft.com/office/powerpoint/2010/main" val="94190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このプログラムでは、結婚に関する様々なデータやアンケート結果をもとに、結婚の現状について知るとともに、一人一人自分の結婚について考えてみました。「結婚」のにもいろいろな考え方や形があることがわかったと思います。</a:t>
            </a:r>
            <a:endParaRPr kumimoji="1" lang="en-US" altLang="ja-JP" dirty="0"/>
          </a:p>
          <a:p>
            <a:endParaRPr kumimoji="1" lang="en-US" altLang="ja-JP" dirty="0"/>
          </a:p>
          <a:p>
            <a:r>
              <a:rPr kumimoji="1" lang="ja-JP" altLang="en-US" dirty="0"/>
              <a:t>また、男女間や交際関係をめぐる様々なトラブルについても紹介しました。</a:t>
            </a:r>
            <a:endParaRPr kumimoji="1" lang="en-US" altLang="ja-JP" dirty="0"/>
          </a:p>
          <a:p>
            <a:r>
              <a:rPr kumimoji="1" lang="ja-JP" altLang="en-US" dirty="0"/>
              <a:t>電話で相談できる窓口もありますので、今悩んでいる人はもちろん、この先、何か困ったことがあった際には、このような窓口をぜひ活用してください。</a:t>
            </a:r>
            <a:endParaRPr kumimoji="1" lang="en-US" altLang="ja-JP" dirty="0"/>
          </a:p>
          <a:p>
            <a:endParaRPr kumimoji="1" lang="en-US" altLang="ja-JP" dirty="0"/>
          </a:p>
          <a:p>
            <a:r>
              <a:rPr kumimoji="1" lang="ja-JP" altLang="en-US" dirty="0"/>
              <a:t>（時間が余った場合には，後半のデート</a:t>
            </a:r>
            <a:r>
              <a:rPr kumimoji="1" lang="en-US" altLang="ja-JP" dirty="0"/>
              <a:t>DV</a:t>
            </a:r>
            <a:r>
              <a:rPr kumimoji="1" lang="ja-JP" altLang="en-US" dirty="0"/>
              <a:t>やセクシャルハラスメントなどについて，「身近に困っている人を見かけたらどのように対応したらいいか」といったワークを追加するのもいいでしょう。各教育機関や相談機関が発行しているリーフレットを配布して，紹介</a:t>
            </a:r>
            <a:r>
              <a:rPr kumimoji="1" lang="ja-JP" altLang="en-US" dirty="0" err="1"/>
              <a:t>するの</a:t>
            </a:r>
            <a:r>
              <a:rPr kumimoji="1" lang="ja-JP" altLang="en-US" dirty="0"/>
              <a:t>いいでしょう。）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21</a:t>
            </a:fld>
            <a:endParaRPr kumimoji="1" lang="ja-JP" altLang="en-US"/>
          </a:p>
        </p:txBody>
      </p:sp>
    </p:spTree>
    <p:extLst>
      <p:ext uri="{BB962C8B-B14F-4D97-AF65-F5344CB8AC3E}">
        <p14:creationId xmlns:p14="http://schemas.microsoft.com/office/powerpoint/2010/main" val="370952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日本では、かつては「年頃になれば結婚しなければならない」という意識が強く、結婚することが当たり前だと考えられてきましたが、</a:t>
            </a:r>
            <a:r>
              <a:rPr kumimoji="1" lang="ja-JP" altLang="en-US" sz="1200" kern="1200" dirty="0">
                <a:solidFill>
                  <a:schemeClr val="tx1"/>
                </a:solidFill>
                <a:effectLst/>
                <a:latin typeface="+mn-lt"/>
                <a:ea typeface="+mn-ea"/>
                <a:cs typeface="+mn-cs"/>
              </a:rPr>
              <a:t>現在は、個人の考え方や価値観が尊重されるべきと捉えられています。</a:t>
            </a:r>
            <a:endParaRPr kumimoji="1" lang="en-US" altLang="ja-JP" dirty="0"/>
          </a:p>
          <a:p>
            <a:r>
              <a:rPr kumimoji="1" lang="en-US" altLang="ja-JP" dirty="0"/>
              <a:t>NHK</a:t>
            </a:r>
            <a:r>
              <a:rPr kumimoji="1" lang="ja-JP" altLang="en-US" dirty="0"/>
              <a:t>放送文化研究所が実施している「日本人の意識」調査によると、結婚することについて「必ずしも必要はない」と考える人が増え、結婚して子どもを持つことについても「結婚しても、必ずしも子どもをもたなくてよい」と考える人が増えていることがわかります。</a:t>
            </a:r>
            <a:endParaRPr kumimoji="1" lang="en-US" altLang="ja-JP" dirty="0"/>
          </a:p>
          <a:p>
            <a:r>
              <a:rPr kumimoji="1" lang="ja-JP" altLang="en-US" dirty="0"/>
              <a:t>今では結婚すること、子どもをもつことについて、「しなければならない」 などと強制されないで、個人の考え方や価値観が尊重されるべきと捉えられています。</a:t>
            </a:r>
            <a:endParaRPr kumimoji="1" lang="en-US" altLang="ja-JP" dirty="0"/>
          </a:p>
          <a:p>
            <a:r>
              <a:rPr kumimoji="1" lang="ja-JP" altLang="en-US" dirty="0"/>
              <a:t>（グラフを指さして、説明します。）</a:t>
            </a:r>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3</a:t>
            </a:fld>
            <a:endParaRPr kumimoji="1" lang="ja-JP" altLang="en-US"/>
          </a:p>
        </p:txBody>
      </p:sp>
    </p:spTree>
    <p:extLst>
      <p:ext uri="{BB962C8B-B14F-4D97-AF65-F5344CB8AC3E}">
        <p14:creationId xmlns:p14="http://schemas.microsoft.com/office/powerpoint/2010/main" val="223727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a:t>
            </a:r>
            <a:r>
              <a:rPr kumimoji="1" lang="en-US" altLang="ja-JP" dirty="0"/>
              <a:t>15</a:t>
            </a:r>
            <a:r>
              <a:rPr kumimoji="1" lang="ja-JP" altLang="en-US" dirty="0"/>
              <a:t>分程度（ワーク終了時、授業開始から</a:t>
            </a:r>
            <a:r>
              <a:rPr kumimoji="1" lang="en-US" altLang="ja-JP" dirty="0"/>
              <a:t>20</a:t>
            </a:r>
            <a:r>
              <a:rPr kumimoji="1" lang="ja-JP" altLang="en-US" dirty="0"/>
              <a:t>分経過を目安に）。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・このワークは、結婚や子どもをもつことについて、様々な考えがあることをペアワークやグループワークを通して理解することをねらいとしています。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・ワークを実施する際は、正解や不正解があるものではなく、自由に考えてもらうこと、意見交換の際は他者の意見を受容的に聞くことを促してください。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4</a:t>
            </a:fld>
            <a:endParaRPr kumimoji="1" lang="ja-JP" altLang="en-US"/>
          </a:p>
        </p:txBody>
      </p:sp>
    </p:spTree>
    <p:extLst>
      <p:ext uri="{BB962C8B-B14F-4D97-AF65-F5344CB8AC3E}">
        <p14:creationId xmlns:p14="http://schemas.microsoft.com/office/powerpoint/2010/main" val="292931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結婚に関する実際のデータを見てみると、三重県の生涯未婚率は男女ともに上昇しています。男性の未婚率は、</a:t>
            </a:r>
            <a:r>
              <a:rPr kumimoji="1" lang="en-US" altLang="ja-JP" dirty="0"/>
              <a:t>25</a:t>
            </a:r>
            <a:r>
              <a:rPr kumimoji="1" lang="ja-JP" altLang="en-US" dirty="0"/>
              <a:t>年間で</a:t>
            </a:r>
            <a:r>
              <a:rPr kumimoji="1" lang="en-US" altLang="ja-JP" dirty="0"/>
              <a:t>5.2</a:t>
            </a:r>
            <a:r>
              <a:rPr kumimoji="1" lang="ja-JP" altLang="en-US" dirty="0"/>
              <a:t>倍にも増え、</a:t>
            </a:r>
            <a:r>
              <a:rPr kumimoji="1" lang="en-US" altLang="ja-JP" dirty="0"/>
              <a:t>2015</a:t>
            </a:r>
            <a:r>
              <a:rPr kumimoji="1" lang="ja-JP" altLang="en-US" dirty="0"/>
              <a:t>年に</a:t>
            </a:r>
            <a:r>
              <a:rPr kumimoji="1" lang="en-US" altLang="ja-JP" dirty="0"/>
              <a:t>20%</a:t>
            </a:r>
            <a:r>
              <a:rPr kumimoji="1" lang="ja-JP" altLang="en-US" dirty="0"/>
              <a:t>に達しました。それと同時に、平均初婚年齢も上昇し続けており、男女とも</a:t>
            </a:r>
            <a:r>
              <a:rPr kumimoji="1" lang="en-US" altLang="ja-JP" dirty="0"/>
              <a:t>25</a:t>
            </a:r>
            <a:r>
              <a:rPr kumimoji="1" lang="ja-JP" altLang="en-US" dirty="0"/>
              <a:t>年間の間に約</a:t>
            </a:r>
            <a:r>
              <a:rPr kumimoji="1" lang="en-US" altLang="ja-JP" dirty="0"/>
              <a:t>3</a:t>
            </a:r>
            <a:r>
              <a:rPr kumimoji="1" lang="ja-JP" altLang="en-US" dirty="0"/>
              <a:t>歳上昇し、晩婚化が進んでいることがわかります。</a:t>
            </a:r>
            <a:endParaRPr kumimoji="1" lang="en-US" altLang="ja-JP" dirty="0"/>
          </a:p>
          <a:p>
            <a:r>
              <a:rPr kumimoji="1" lang="ja-JP" altLang="en-US" dirty="0"/>
              <a:t>未婚率の上昇の背景には、価値観の多様化だけでなく、経済的な不安などさまざまな理由が考えられますが、「若い人たちは結婚したくないのか」というと、そういうわけではないようです。</a:t>
            </a:r>
            <a:endParaRPr kumimoji="1" lang="en-US" altLang="ja-JP" dirty="0"/>
          </a:p>
          <a:p>
            <a:endParaRPr kumimoji="1" lang="en-US" altLang="ja-JP" dirty="0"/>
          </a:p>
          <a:p>
            <a:r>
              <a:rPr kumimoji="1" lang="ja-JP" altLang="en-US" dirty="0"/>
              <a:t>では、三重県内の若者や学生を対象にした、結婚についてのアンケート結果を見てみましょう（次のスライドへ）</a:t>
            </a:r>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5</a:t>
            </a:fld>
            <a:endParaRPr kumimoji="1" lang="ja-JP" altLang="en-US"/>
          </a:p>
        </p:txBody>
      </p:sp>
    </p:spTree>
    <p:extLst>
      <p:ext uri="{BB962C8B-B14F-4D97-AF65-F5344CB8AC3E}">
        <p14:creationId xmlns:p14="http://schemas.microsoft.com/office/powerpoint/2010/main" val="287957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「第</a:t>
            </a:r>
            <a:r>
              <a:rPr kumimoji="1" lang="en-US" altLang="ja-JP" dirty="0"/>
              <a:t>6</a:t>
            </a:r>
            <a:r>
              <a:rPr kumimoji="1" lang="ja-JP" altLang="en-US" dirty="0"/>
              <a:t>回みえ県民意識調査」によると、</a:t>
            </a:r>
            <a:r>
              <a:rPr kumimoji="1" lang="en-US" altLang="ja-JP" dirty="0"/>
              <a:t>18</a:t>
            </a:r>
            <a:r>
              <a:rPr kumimoji="1" lang="ja-JP" altLang="en-US" dirty="0"/>
              <a:t>歳</a:t>
            </a:r>
            <a:r>
              <a:rPr kumimoji="1" lang="en-US" altLang="ja-JP" dirty="0"/>
              <a:t>〜29</a:t>
            </a:r>
            <a:r>
              <a:rPr kumimoji="1" lang="ja-JP" altLang="en-US" dirty="0"/>
              <a:t>歳の結婚に対する意識としては「いずれ結婚するつもり」が</a:t>
            </a:r>
            <a:r>
              <a:rPr kumimoji="1" lang="en-US" altLang="ja-JP" dirty="0"/>
              <a:t>8</a:t>
            </a:r>
            <a:r>
              <a:rPr kumimoji="1" lang="ja-JP" altLang="en-US" dirty="0"/>
              <a:t>割を超え、「結婚するつもりはない」は、</a:t>
            </a:r>
            <a:r>
              <a:rPr kumimoji="1" lang="en-US" altLang="ja-JP" dirty="0"/>
              <a:t>14.5%</a:t>
            </a:r>
            <a:r>
              <a:rPr kumimoji="1" lang="ja-JP" altLang="en-US" dirty="0"/>
              <a:t>にとどまっています。「結婚」は自由な選択ではあるけれども、してみたいと考えている人が多いようです。</a:t>
            </a:r>
            <a:endParaRPr kumimoji="1" lang="en-US" altLang="ja-JP" dirty="0"/>
          </a:p>
          <a:p>
            <a:r>
              <a:rPr kumimoji="1" lang="ja-JP" altLang="en-US" dirty="0">
                <a:solidFill>
                  <a:schemeClr val="tx1"/>
                </a:solidFill>
              </a:rPr>
              <a:t>三重県の学生を対象としたアンケート調査でも、「結婚は必ずするべきだ」「結婚はした方がよい」が</a:t>
            </a:r>
            <a:r>
              <a:rPr kumimoji="1" lang="en-US" altLang="ja-JP" dirty="0">
                <a:solidFill>
                  <a:schemeClr val="tx1"/>
                </a:solidFill>
              </a:rPr>
              <a:t>6</a:t>
            </a:r>
            <a:r>
              <a:rPr kumimoji="1" lang="ja-JP" altLang="en-US" dirty="0">
                <a:solidFill>
                  <a:schemeClr val="tx1"/>
                </a:solidFill>
              </a:rPr>
              <a:t>割を超えており、また、理想の結婚年齢について聞いたところ、</a:t>
            </a:r>
            <a:r>
              <a:rPr kumimoji="1" lang="en-US" altLang="ja-JP" dirty="0">
                <a:solidFill>
                  <a:schemeClr val="tx1"/>
                </a:solidFill>
              </a:rPr>
              <a:t>20</a:t>
            </a:r>
            <a:r>
              <a:rPr kumimoji="1" lang="ja-JP" altLang="en-US" dirty="0">
                <a:solidFill>
                  <a:schemeClr val="tx1"/>
                </a:solidFill>
              </a:rPr>
              <a:t>代を回答した割合が</a:t>
            </a:r>
            <a:r>
              <a:rPr kumimoji="1" lang="en-US" altLang="ja-JP" dirty="0">
                <a:solidFill>
                  <a:schemeClr val="tx1"/>
                </a:solidFill>
              </a:rPr>
              <a:t>8</a:t>
            </a:r>
            <a:r>
              <a:rPr kumimoji="1" lang="ja-JP" altLang="en-US" dirty="0">
                <a:solidFill>
                  <a:schemeClr val="tx1"/>
                </a:solidFill>
              </a:rPr>
              <a:t>割を超えています。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6</a:t>
            </a:fld>
            <a:endParaRPr kumimoji="1" lang="ja-JP" altLang="en-US"/>
          </a:p>
        </p:txBody>
      </p:sp>
    </p:spTree>
    <p:extLst>
      <p:ext uri="{BB962C8B-B14F-4D97-AF65-F5344CB8AC3E}">
        <p14:creationId xmlns:p14="http://schemas.microsoft.com/office/powerpoint/2010/main" val="200216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a:t>
            </a:r>
            <a:r>
              <a:rPr kumimoji="1" lang="en-US" altLang="ja-JP" dirty="0"/>
              <a:t>15</a:t>
            </a:r>
            <a:r>
              <a:rPr kumimoji="1" lang="ja-JP" altLang="en-US" dirty="0"/>
              <a:t>分程度（ワーク終了時、授業開始から</a:t>
            </a:r>
            <a:r>
              <a:rPr kumimoji="1" lang="en-US" altLang="ja-JP" dirty="0"/>
              <a:t>40</a:t>
            </a:r>
            <a:r>
              <a:rPr kumimoji="1" lang="ja-JP" altLang="en-US" dirty="0"/>
              <a:t>分経過を目安に）。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・このワークは、結婚願望のある人が多い一方で、理想通りに実現しないことを、その原因を自由に考えたり、意見交換したりする中で、実感することを目的としています。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・ワークを実施する際は、正解や不正解があるものではなく、自由に考えてもらうこと、意見交換の際は他者の意見を受容的に聞くことを促してください。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7</a:t>
            </a:fld>
            <a:endParaRPr kumimoji="1" lang="ja-JP" altLang="en-US"/>
          </a:p>
        </p:txBody>
      </p:sp>
    </p:spTree>
    <p:extLst>
      <p:ext uri="{BB962C8B-B14F-4D97-AF65-F5344CB8AC3E}">
        <p14:creationId xmlns:p14="http://schemas.microsoft.com/office/powerpoint/2010/main" val="52798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こちらは三重県内に在住する夫婦</a:t>
            </a:r>
            <a:r>
              <a:rPr kumimoji="1" lang="en-US" altLang="ja-JP" dirty="0"/>
              <a:t>120</a:t>
            </a:r>
            <a:r>
              <a:rPr kumimoji="1" lang="ja-JP" altLang="en-US" dirty="0"/>
              <a:t>人に対し、出逢いのきっかけについてアンケートを行った結果です。</a:t>
            </a:r>
            <a:endParaRPr kumimoji="1" lang="en-US" altLang="ja-JP" dirty="0"/>
          </a:p>
          <a:p>
            <a:r>
              <a:rPr kumimoji="1" lang="en-US" altLang="ja-JP" dirty="0"/>
              <a:t>1</a:t>
            </a:r>
            <a:r>
              <a:rPr kumimoji="1" lang="ja-JP" altLang="en-US" dirty="0"/>
              <a:t>位は職場、</a:t>
            </a:r>
            <a:r>
              <a:rPr kumimoji="1" lang="en-US" altLang="ja-JP" dirty="0"/>
              <a:t>2</a:t>
            </a:r>
            <a:r>
              <a:rPr kumimoji="1" lang="ja-JP" altLang="en-US" dirty="0"/>
              <a:t>位は友だちの紹介、</a:t>
            </a:r>
            <a:r>
              <a:rPr kumimoji="1" lang="en-US" altLang="ja-JP" dirty="0"/>
              <a:t>3</a:t>
            </a:r>
            <a:r>
              <a:rPr kumimoji="1" lang="ja-JP" altLang="en-US" dirty="0"/>
              <a:t>位は趣味の場所で、となっています。</a:t>
            </a:r>
            <a:endParaRPr kumimoji="1" lang="en-US" altLang="ja-JP" dirty="0"/>
          </a:p>
          <a:p>
            <a:r>
              <a:rPr kumimoji="1" lang="ja-JP" altLang="en-US" dirty="0"/>
              <a:t>学校の同級生やサークルよりも、職場で出逢って結婚した人の方が多いのですね。</a:t>
            </a:r>
            <a:endParaRPr kumimoji="1" lang="en-US" altLang="ja-JP" dirty="0"/>
          </a:p>
          <a:p>
            <a:r>
              <a:rPr kumimoji="1" lang="ja-JP" altLang="en-US" dirty="0"/>
              <a:t>現在交際相手がいない人も、これから出逢いのチャンスがあるといえるかもしれませんね。</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8</a:t>
            </a:fld>
            <a:endParaRPr kumimoji="1" lang="ja-JP" altLang="en-US"/>
          </a:p>
        </p:txBody>
      </p:sp>
    </p:spTree>
    <p:extLst>
      <p:ext uri="{BB962C8B-B14F-4D97-AF65-F5344CB8AC3E}">
        <p14:creationId xmlns:p14="http://schemas.microsoft.com/office/powerpoint/2010/main" val="42248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こちらは「出逢いのきっかけエピソード」です。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職場であれば同僚のアシストが得られることもあるようです。キューピッド役や恋愛の相談相手になってくれる人がそばにいてくれると心強いですね。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趣味をきっかけに出逢いのチャンスを得た人もいるようです。趣味を楽しんで、結婚相手をゲットするとは一石二鳥ですね。趣味の活動は結婚相手に限らず、いろいろな他者とのふれあいを通して、自分の生活を豊かにしてくれるかもしれません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また、同窓会がきっかけになったという人もいます。成人式がまだの人は、これからチャンスがあるかもしれませんね。</a:t>
            </a:r>
            <a:endParaRPr kumimoji="1" lang="en-US" altLang="ja-JP" dirty="0"/>
          </a:p>
        </p:txBody>
      </p:sp>
      <p:sp>
        <p:nvSpPr>
          <p:cNvPr id="4" name="スライド番号プレースホルダー 3"/>
          <p:cNvSpPr>
            <a:spLocks noGrp="1"/>
          </p:cNvSpPr>
          <p:nvPr>
            <p:ph type="sldNum" sz="quarter" idx="10"/>
          </p:nvPr>
        </p:nvSpPr>
        <p:spPr/>
        <p:txBody>
          <a:bodyPr/>
          <a:lstStyle/>
          <a:p>
            <a:fld id="{D8690D66-DA0D-412E-AE79-AAC81D5CE2AE}" type="slidenum">
              <a:rPr kumimoji="1" lang="ja-JP" altLang="en-US" smtClean="0"/>
              <a:t>9</a:t>
            </a:fld>
            <a:endParaRPr kumimoji="1" lang="ja-JP" altLang="en-US"/>
          </a:p>
        </p:txBody>
      </p:sp>
    </p:spTree>
    <p:extLst>
      <p:ext uri="{BB962C8B-B14F-4D97-AF65-F5344CB8AC3E}">
        <p14:creationId xmlns:p14="http://schemas.microsoft.com/office/powerpoint/2010/main" val="291241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3B8CA75-212E-4D52-ADD5-3088186F59C8}" type="datetime1">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211267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8F0780-98D5-4173-B2E6-C5EFFA7A42C6}" type="datetime1">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46500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3A74663-A14A-4ED4-94CC-9DB9D985FA09}" type="datetime1">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200032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E13904-713F-4CCA-85C1-27EC9D7D2F1C}" type="datetime1">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79632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C18293-2A3A-4AA0-AC8A-FF9555F3025B}" type="datetime1">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286795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9891389-D1C2-4726-877B-FF8C4596EF77}" type="datetime1">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4224733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0FE9FF-9ABE-433A-ADD9-0E9A5387E314}" type="datetime1">
              <a:rPr kumimoji="1" lang="ja-JP" altLang="en-US" smtClean="0"/>
              <a:t>2018/3/29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10902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C05ED1C-F336-4CC1-9A3F-AA70177D0CB4}" type="datetime1">
              <a:rPr kumimoji="1" lang="ja-JP" altLang="en-US" smtClean="0"/>
              <a:t>2018/3/29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277923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493E0-2124-4845-A24F-533B15D43ABA}" type="datetime1">
              <a:rPr kumimoji="1" lang="ja-JP" altLang="en-US" smtClean="0"/>
              <a:t>2018/3/29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6075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F9B6E0-2A40-43B7-B729-F3EBA14DF66E}" type="datetime1">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59012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259223-D668-48E7-874B-09C81D2AE769}" type="datetime1">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78487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C7DD9-5BE7-45EB-A01B-360D6D9DF2E0}" type="datetime1">
              <a:rPr kumimoji="1" lang="ja-JP" altLang="en-US" smtClean="0"/>
              <a:t>2018/3/29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EF823-D66E-429A-80C0-2F1A9DFC71ED}" type="slidenum">
              <a:rPr kumimoji="1" lang="ja-JP" altLang="en-US" smtClean="0"/>
              <a:t>‹#›</a:t>
            </a:fld>
            <a:endParaRPr kumimoji="1" lang="ja-JP" altLang="en-US"/>
          </a:p>
        </p:txBody>
      </p:sp>
    </p:spTree>
    <p:extLst>
      <p:ext uri="{BB962C8B-B14F-4D97-AF65-F5344CB8AC3E}">
        <p14:creationId xmlns:p14="http://schemas.microsoft.com/office/powerpoint/2010/main" val="3186844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6FAE7B76-28A5-4BEB-839B-1E33D3887D03}"/>
              </a:ext>
            </a:extLst>
          </p:cNvPr>
          <p:cNvSpPr>
            <a:spLocks noGrp="1"/>
          </p:cNvSpPr>
          <p:nvPr>
            <p:ph type="sldNum" sz="quarter" idx="12"/>
          </p:nvPr>
        </p:nvSpPr>
        <p:spPr/>
        <p:txBody>
          <a:bodyPr/>
          <a:lstStyle/>
          <a:p>
            <a:fld id="{89FEF823-D66E-429A-80C0-2F1A9DFC71ED}" type="slidenum">
              <a:rPr kumimoji="1" lang="ja-JP" altLang="en-US" smtClean="0"/>
              <a:t>1</a:t>
            </a:fld>
            <a:endParaRPr kumimoji="1" lang="ja-JP" altLang="en-US"/>
          </a:p>
        </p:txBody>
      </p:sp>
      <p:pic>
        <p:nvPicPr>
          <p:cNvPr id="2" name="図 1" descr="結婚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55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7CCFFCFB-268A-41AE-A5FA-D53434D86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02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結婚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4784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結婚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819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4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081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444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711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0171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668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507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02.jpg">
            <a:extLst>
              <a:ext uri="{FF2B5EF4-FFF2-40B4-BE49-F238E27FC236}">
                <a16:creationId xmlns="" xmlns:a16="http://schemas.microsoft.com/office/drawing/2014/main" id="{8D1951C5-5E60-0C43-9DAE-6CB34602EF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80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121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33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 xmlns:a16="http://schemas.microsoft.com/office/drawing/2014/main" id="{B77E1933-E6FE-4C8F-81A6-EB778BF7FBDB}"/>
              </a:ext>
            </a:extLst>
          </p:cNvPr>
          <p:cNvSpPr>
            <a:spLocks noGrp="1"/>
          </p:cNvSpPr>
          <p:nvPr>
            <p:ph type="sldNum" sz="quarter" idx="12"/>
          </p:nvPr>
        </p:nvSpPr>
        <p:spPr/>
        <p:txBody>
          <a:bodyPr/>
          <a:lstStyle/>
          <a:p>
            <a:fld id="{89FEF823-D66E-429A-80C0-2F1A9DFC71ED}" type="slidenum">
              <a:rPr kumimoji="1" lang="ja-JP" altLang="en-US" smtClean="0"/>
              <a:t>3</a:t>
            </a:fld>
            <a:endParaRPr kumimoji="1" lang="ja-JP" altLang="en-US"/>
          </a:p>
        </p:txBody>
      </p:sp>
      <p:pic>
        <p:nvPicPr>
          <p:cNvPr id="5" name="図 4" descr="結婚03.jpg">
            <a:extLst>
              <a:ext uri="{FF2B5EF4-FFF2-40B4-BE49-F238E27FC236}">
                <a16:creationId xmlns="" xmlns:a16="http://schemas.microsoft.com/office/drawing/2014/main" id="{E383CB25-A01E-E44B-A2E4-4014F7308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914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結婚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377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婚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599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結婚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543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 xmlns:a16="http://schemas.microsoft.com/office/drawing/2014/main" id="{379BA836-BB0E-451C-89A1-4EDE2C17E987}"/>
              </a:ext>
            </a:extLst>
          </p:cNvPr>
          <p:cNvSpPr>
            <a:spLocks noGrp="1"/>
          </p:cNvSpPr>
          <p:nvPr>
            <p:ph type="sldNum" sz="quarter" idx="12"/>
          </p:nvPr>
        </p:nvSpPr>
        <p:spPr/>
        <p:txBody>
          <a:bodyPr/>
          <a:lstStyle/>
          <a:p>
            <a:fld id="{89FEF823-D66E-429A-80C0-2F1A9DFC71ED}" type="slidenum">
              <a:rPr kumimoji="1" lang="ja-JP" altLang="en-US" smtClean="0"/>
              <a:t>7</a:t>
            </a:fld>
            <a:endParaRPr kumimoji="1" lang="ja-JP" altLang="en-US"/>
          </a:p>
        </p:txBody>
      </p:sp>
      <p:pic>
        <p:nvPicPr>
          <p:cNvPr id="3" name="図 2" descr="結婚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455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5E932922-4C72-4A84-92F8-33FFB2D3E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891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C5CDFB15-65E1-407C-A739-8976F8D71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54181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5183</TotalTime>
  <Words>3489</Words>
  <Application>Microsoft Office PowerPoint</Application>
  <PresentationFormat>画面に合わせる (4:3)</PresentationFormat>
  <Paragraphs>180</Paragraphs>
  <Slides>21</Slides>
  <Notes>21</Notes>
  <HiddenSlides>0</HiddenSlides>
  <MMClips>0</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Makoto Nakayama</dc:creator>
  <cp:lastModifiedBy>mieken</cp:lastModifiedBy>
  <cp:revision>222</cp:revision>
  <cp:lastPrinted>2018-01-31T05:22:31Z</cp:lastPrinted>
  <dcterms:created xsi:type="dcterms:W3CDTF">2018-01-30T00:56:40Z</dcterms:created>
  <dcterms:modified xsi:type="dcterms:W3CDTF">2018-03-29T01:50:16Z</dcterms:modified>
</cp:coreProperties>
</file>